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svg" ContentType="image/svg+xml"/>
  <Override PartName="/ppt/media/image2.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9" r:id="rId7"/>
    <p:sldMasterId id="2147483675" r:id="rId8"/>
  </p:sldMasterIdLst>
  <p:notesMasterIdLst>
    <p:notesMasterId r:id="rId52"/>
  </p:notesMasterIdLst>
  <p:handoutMasterIdLst>
    <p:handoutMasterId r:id="rId53"/>
  </p:handoutMasterIdLst>
  <p:sldIdLst>
    <p:sldId id="462" r:id="rId9"/>
    <p:sldId id="463" r:id="rId10"/>
    <p:sldId id="466" r:id="rId11"/>
    <p:sldId id="467" r:id="rId12"/>
    <p:sldId id="532" r:id="rId13"/>
    <p:sldId id="533" r:id="rId14"/>
    <p:sldId id="479" r:id="rId15"/>
    <p:sldId id="535" r:id="rId16"/>
    <p:sldId id="536" r:id="rId17"/>
    <p:sldId id="537" r:id="rId18"/>
    <p:sldId id="538" r:id="rId19"/>
    <p:sldId id="539" r:id="rId20"/>
    <p:sldId id="483" r:id="rId21"/>
    <p:sldId id="593" r:id="rId22"/>
    <p:sldId id="541" r:id="rId23"/>
    <p:sldId id="540" r:id="rId24"/>
    <p:sldId id="542" r:id="rId25"/>
    <p:sldId id="543" r:id="rId26"/>
    <p:sldId id="544" r:id="rId27"/>
    <p:sldId id="545" r:id="rId28"/>
    <p:sldId id="500" r:id="rId29"/>
    <p:sldId id="559" r:id="rId30"/>
    <p:sldId id="565" r:id="rId31"/>
    <p:sldId id="566" r:id="rId32"/>
    <p:sldId id="546" r:id="rId33"/>
    <p:sldId id="547" r:id="rId34"/>
    <p:sldId id="548" r:id="rId35"/>
    <p:sldId id="549" r:id="rId36"/>
    <p:sldId id="550" r:id="rId37"/>
    <p:sldId id="551" r:id="rId38"/>
    <p:sldId id="552" r:id="rId39"/>
    <p:sldId id="589" r:id="rId40"/>
    <p:sldId id="591" r:id="rId41"/>
    <p:sldId id="507" r:id="rId42"/>
    <p:sldId id="553" r:id="rId43"/>
    <p:sldId id="554" r:id="rId44"/>
    <p:sldId id="555" r:id="rId45"/>
    <p:sldId id="583" r:id="rId46"/>
    <p:sldId id="517" r:id="rId47"/>
    <p:sldId id="556" r:id="rId48"/>
    <p:sldId id="523" r:id="rId49"/>
    <p:sldId id="557" r:id="rId50"/>
    <p:sldId id="264" r:id="rId51"/>
  </p:sldIdLst>
  <p:sldSz cx="12192000" cy="6858000"/>
  <p:notesSz cx="6858000" cy="9144000"/>
  <p:custDataLst>
    <p:tags r:id="rId5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E4"/>
    <a:srgbClr val="FFFFFF"/>
    <a:srgbClr val="B60206"/>
    <a:srgbClr val="AD2B26"/>
    <a:srgbClr val="49504F"/>
    <a:srgbClr val="B70006"/>
    <a:srgbClr val="919191"/>
    <a:srgbClr val="333333"/>
    <a:srgbClr val="D9D9D9"/>
    <a:srgbClr val="5151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73" autoAdjust="0"/>
    <p:restoredTop sz="90554" autoAdjust="0"/>
  </p:normalViewPr>
  <p:slideViewPr>
    <p:cSldViewPr snapToGrid="0">
      <p:cViewPr varScale="1">
        <p:scale>
          <a:sx n="89" d="100"/>
          <a:sy n="89" d="100"/>
        </p:scale>
        <p:origin x="1200" y="76"/>
      </p:cViewPr>
      <p:guideLst/>
    </p:cSldViewPr>
  </p:slideViewPr>
  <p:notesTextViewPr>
    <p:cViewPr>
      <p:scale>
        <a:sx n="1" d="1"/>
        <a:sy n="1" d="1"/>
      </p:scale>
      <p:origin x="0" y="0"/>
    </p:cViewPr>
  </p:notesTextViewPr>
  <p:notesViewPr>
    <p:cSldViewPr snapToGrid="0">
      <p:cViewPr varScale="1">
        <p:scale>
          <a:sx n="97" d="100"/>
          <a:sy n="97" d="100"/>
        </p:scale>
        <p:origin x="3416" y="19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1.xml"/><Relationship Id="rId8" Type="http://schemas.openxmlformats.org/officeDocument/2006/relationships/slideMaster" Target="slideMasters/slideMaster7.xml"/><Relationship Id="rId7" Type="http://schemas.openxmlformats.org/officeDocument/2006/relationships/slideMaster" Target="slideMasters/slideMaster6.xml"/><Relationship Id="rId6" Type="http://schemas.openxmlformats.org/officeDocument/2006/relationships/slideMaster" Target="slideMasters/slideMaster5.xml"/><Relationship Id="rId57" Type="http://schemas.openxmlformats.org/officeDocument/2006/relationships/tags" Target="tags/tag2.xml"/><Relationship Id="rId56" Type="http://schemas.openxmlformats.org/officeDocument/2006/relationships/tableStyles" Target="tableStyles.xml"/><Relationship Id="rId55" Type="http://schemas.openxmlformats.org/officeDocument/2006/relationships/viewProps" Target="viewProps.xml"/><Relationship Id="rId54" Type="http://schemas.openxmlformats.org/officeDocument/2006/relationships/presProps" Target="presProps.xml"/><Relationship Id="rId53" Type="http://schemas.openxmlformats.org/officeDocument/2006/relationships/handoutMaster" Target="handoutMasters/handoutMaster1.xml"/><Relationship Id="rId52" Type="http://schemas.openxmlformats.org/officeDocument/2006/relationships/notesMaster" Target="notesMasters/notesMaster1.xml"/><Relationship Id="rId51" Type="http://schemas.openxmlformats.org/officeDocument/2006/relationships/slide" Target="slides/slide43.xml"/><Relationship Id="rId50" Type="http://schemas.openxmlformats.org/officeDocument/2006/relationships/slide" Target="slides/slide42.xml"/><Relationship Id="rId5" Type="http://schemas.openxmlformats.org/officeDocument/2006/relationships/slideMaster" Target="slideMasters/slideMaster4.xml"/><Relationship Id="rId49" Type="http://schemas.openxmlformats.org/officeDocument/2006/relationships/slide" Target="slides/slide41.xml"/><Relationship Id="rId48" Type="http://schemas.openxmlformats.org/officeDocument/2006/relationships/slide" Target="slides/slide40.xml"/><Relationship Id="rId47" Type="http://schemas.openxmlformats.org/officeDocument/2006/relationships/slide" Target="slides/slide39.xml"/><Relationship Id="rId46" Type="http://schemas.openxmlformats.org/officeDocument/2006/relationships/slide" Target="slides/slide38.xml"/><Relationship Id="rId45" Type="http://schemas.openxmlformats.org/officeDocument/2006/relationships/slide" Target="slides/slide37.xml"/><Relationship Id="rId44" Type="http://schemas.openxmlformats.org/officeDocument/2006/relationships/slide" Target="slides/slide36.xml"/><Relationship Id="rId43" Type="http://schemas.openxmlformats.org/officeDocument/2006/relationships/slide" Target="slides/slide35.xml"/><Relationship Id="rId42" Type="http://schemas.openxmlformats.org/officeDocument/2006/relationships/slide" Target="slides/slide34.xml"/><Relationship Id="rId41" Type="http://schemas.openxmlformats.org/officeDocument/2006/relationships/slide" Target="slides/slide33.xml"/><Relationship Id="rId40" Type="http://schemas.openxmlformats.org/officeDocument/2006/relationships/slide" Target="slides/slide32.xml"/><Relationship Id="rId4" Type="http://schemas.openxmlformats.org/officeDocument/2006/relationships/slideMaster" Target="slideMasters/slideMaster3.xml"/><Relationship Id="rId39" Type="http://schemas.openxmlformats.org/officeDocument/2006/relationships/slide" Target="slides/slide31.xml"/><Relationship Id="rId38" Type="http://schemas.openxmlformats.org/officeDocument/2006/relationships/slide" Target="slides/slide30.xml"/><Relationship Id="rId37" Type="http://schemas.openxmlformats.org/officeDocument/2006/relationships/slide" Target="slides/slide29.xml"/><Relationship Id="rId36" Type="http://schemas.openxmlformats.org/officeDocument/2006/relationships/slide" Target="slides/slide28.xml"/><Relationship Id="rId35" Type="http://schemas.openxmlformats.org/officeDocument/2006/relationships/slide" Target="slides/slide27.xml"/><Relationship Id="rId34" Type="http://schemas.openxmlformats.org/officeDocument/2006/relationships/slide" Target="slides/slide26.xml"/><Relationship Id="rId33" Type="http://schemas.openxmlformats.org/officeDocument/2006/relationships/slide" Target="slides/slide25.xml"/><Relationship Id="rId32" Type="http://schemas.openxmlformats.org/officeDocument/2006/relationships/slide" Target="slides/slide24.xml"/><Relationship Id="rId31" Type="http://schemas.openxmlformats.org/officeDocument/2006/relationships/slide" Target="slides/slide23.xml"/><Relationship Id="rId30" Type="http://schemas.openxmlformats.org/officeDocument/2006/relationships/slide" Target="slides/slide22.xml"/><Relationship Id="rId3" Type="http://schemas.openxmlformats.org/officeDocument/2006/relationships/slideMaster" Target="slideMasters/slideMaster2.xml"/><Relationship Id="rId29" Type="http://schemas.openxmlformats.org/officeDocument/2006/relationships/slide" Target="slides/slide21.xml"/><Relationship Id="rId28" Type="http://schemas.openxmlformats.org/officeDocument/2006/relationships/slide" Target="slides/slide20.xml"/><Relationship Id="rId27" Type="http://schemas.openxmlformats.org/officeDocument/2006/relationships/slide" Target="slides/slide19.xml"/><Relationship Id="rId26" Type="http://schemas.openxmlformats.org/officeDocument/2006/relationships/slide" Target="slides/slide18.xml"/><Relationship Id="rId25" Type="http://schemas.openxmlformats.org/officeDocument/2006/relationships/slide" Target="slides/slide17.xml"/><Relationship Id="rId24" Type="http://schemas.openxmlformats.org/officeDocument/2006/relationships/slide" Target="slides/slide16.xml"/><Relationship Id="rId23" Type="http://schemas.openxmlformats.org/officeDocument/2006/relationships/slide" Target="slides/slide15.xml"/><Relationship Id="rId22" Type="http://schemas.openxmlformats.org/officeDocument/2006/relationships/slide" Target="slides/slide14.xml"/><Relationship Id="rId21" Type="http://schemas.openxmlformats.org/officeDocument/2006/relationships/slide" Target="slides/slide13.xml"/><Relationship Id="rId20" Type="http://schemas.openxmlformats.org/officeDocument/2006/relationships/slide" Target="slides/slide12.xml"/><Relationship Id="rId2" Type="http://schemas.openxmlformats.org/officeDocument/2006/relationships/theme" Target="theme/theme1.xml"/><Relationship Id="rId19" Type="http://schemas.openxmlformats.org/officeDocument/2006/relationships/slide" Target="slides/slide11.xml"/><Relationship Id="rId18" Type="http://schemas.openxmlformats.org/officeDocument/2006/relationships/slide" Target="slides/slide10.xml"/><Relationship Id="rId17" Type="http://schemas.openxmlformats.org/officeDocument/2006/relationships/slide" Target="slides/slide9.xml"/><Relationship Id="rId16" Type="http://schemas.openxmlformats.org/officeDocument/2006/relationships/slide" Target="slides/slide8.xml"/><Relationship Id="rId15" Type="http://schemas.openxmlformats.org/officeDocument/2006/relationships/slide" Target="slides/slide7.xml"/><Relationship Id="rId14" Type="http://schemas.openxmlformats.org/officeDocument/2006/relationships/slide" Target="slides/slide6.xml"/><Relationship Id="rId13" Type="http://schemas.openxmlformats.org/officeDocument/2006/relationships/slide" Target="slides/slide5.xml"/><Relationship Id="rId12" Type="http://schemas.openxmlformats.org/officeDocument/2006/relationships/slide" Target="slides/slide4.xml"/><Relationship Id="rId11" Type="http://schemas.openxmlformats.org/officeDocument/2006/relationships/slide" Target="slides/slide3.xml"/><Relationship Id="rId10" Type="http://schemas.openxmlformats.org/officeDocument/2006/relationships/slide" Target="slides/slide2.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9.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3DFD10-C36A-A44C-AC52-E91D9A58CF7E}" type="datetimeFigureOut">
              <a:rPr kumimoji="1" lang="zh-CN" altLang="en-US" smtClean="0"/>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3F0B397-CD8F-1C4C-97BB-ADF18DDD1C00}"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2.svg>
</file>

<file path=ppt/media/image3.png>
</file>

<file path=ppt/media/image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EE7ACF5-0677-4CC5-89ED-AE83D3F5859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C63F50-FC71-46DD-9BDC-11F985EF414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3.png"/><Relationship Id="rId1" Type="http://schemas.openxmlformats.org/officeDocument/2006/relationships/slideMaster" Target="../slideMasters/slideMaster6.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版式2">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838200" y="2244725"/>
            <a:ext cx="10541000" cy="1158875"/>
          </a:xfrm>
          <a:prstGeom prst="rect">
            <a:avLst/>
          </a:prstGeom>
        </p:spPr>
        <p:txBody>
          <a:bodyPr anchor="ctr"/>
          <a:lstStyle>
            <a:lvl1pPr>
              <a:defRPr sz="7200" b="0" i="0">
                <a:solidFill>
                  <a:schemeClr val="tx1">
                    <a:lumMod val="85000"/>
                    <a:lumOff val="15000"/>
                  </a:schemeClr>
                </a:solidFill>
                <a:latin typeface="Alibaba PuHuiTi B" pitchFamily="18" charset="-122"/>
                <a:ea typeface="Alibaba PuHuiTi B" pitchFamily="18" charset="-122"/>
                <a:cs typeface="Alibaba PuHuiTi B" pitchFamily="18" charset="-122"/>
              </a:defRPr>
            </a:lvl1pPr>
          </a:lstStyle>
          <a:p>
            <a:r>
              <a:rPr kumimoji="1" lang="zh-CN" altLang="en-US" dirty="0"/>
              <a:t>主标题</a:t>
            </a:r>
            <a:endParaRPr kumimoji="1" lang="zh-CN" altLang="en-US" dirty="0"/>
          </a:p>
        </p:txBody>
      </p:sp>
      <p:sp>
        <p:nvSpPr>
          <p:cNvPr id="3" name="文本占位符 3"/>
          <p:cNvSpPr>
            <a:spLocks noGrp="1"/>
          </p:cNvSpPr>
          <p:nvPr>
            <p:ph type="body" sz="quarter" idx="10" hasCustomPrompt="1"/>
          </p:nvPr>
        </p:nvSpPr>
        <p:spPr>
          <a:xfrm>
            <a:off x="838200" y="3454401"/>
            <a:ext cx="10540999" cy="630237"/>
          </a:xfrm>
          <a:prstGeom prst="rect">
            <a:avLst/>
          </a:prstGeom>
        </p:spPr>
        <p:txBody>
          <a:bodyPr anchor="ctr"/>
          <a:lstStyle>
            <a:lvl1pPr algn="ctr">
              <a:buNone/>
              <a:defRPr sz="2400" b="0" i="0">
                <a:solidFill>
                  <a:schemeClr val="tx1">
                    <a:lumMod val="65000"/>
                    <a:lumOff val="35000"/>
                  </a:schemeClr>
                </a:solidFill>
                <a:latin typeface="Alibaba PuHuiTi R" pitchFamily="18" charset="-122"/>
                <a:ea typeface="Alibaba PuHuiTi R" pitchFamily="18" charset="-122"/>
                <a:cs typeface="Alibaba PuHuiTi R" pitchFamily="18" charset="-122"/>
              </a:defRPr>
            </a:lvl1pPr>
          </a:lstStyle>
          <a:p>
            <a:pPr lvl="0"/>
            <a:r>
              <a:rPr kumimoji="1" lang="zh-CN" altLang="en-US" dirty="0"/>
              <a:t>副标题内容，如若没有可以删除</a:t>
            </a:r>
            <a:endParaRPr kumimoji="1"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二级标题">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5" name="文本占位符 9"/>
          <p:cNvSpPr>
            <a:spLocks noGrp="1"/>
          </p:cNvSpPr>
          <p:nvPr>
            <p:ph type="body" sz="quarter" idx="10" hasCustomPrompt="1"/>
          </p:nvPr>
        </p:nvSpPr>
        <p:spPr>
          <a:xfrm>
            <a:off x="710880" y="940081"/>
            <a:ext cx="10748056" cy="517190"/>
          </a:xfrm>
          <a:prstGeom prst="rect">
            <a:avLst/>
          </a:prstGeom>
        </p:spPr>
        <p:txBody>
          <a:bodyPr anchor="ctr" anchorCtr="0"/>
          <a:lstStyle>
            <a:lvl1pPr marL="0" indent="0">
              <a:buNone/>
              <a:defRPr sz="1800" b="1">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6" name="文本占位符 11"/>
          <p:cNvSpPr>
            <a:spLocks noGrp="1"/>
          </p:cNvSpPr>
          <p:nvPr>
            <p:ph type="body" sz="quarter" idx="11" hasCustomPrompt="1"/>
          </p:nvPr>
        </p:nvSpPr>
        <p:spPr>
          <a:xfrm>
            <a:off x="710880" y="1646133"/>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正文内容（无编号）">
    <p:spTree>
      <p:nvGrpSpPr>
        <p:cNvPr id="1" name=""/>
        <p:cNvGrpSpPr/>
        <p:nvPr/>
      </p:nvGrpSpPr>
      <p:grpSpPr>
        <a:xfrm>
          <a:off x="0" y="0"/>
          <a:ext cx="0" cy="0"/>
          <a:chOff x="0" y="0"/>
          <a:chExt cx="0" cy="0"/>
        </a:xfrm>
      </p:grpSpPr>
      <p:sp>
        <p:nvSpPr>
          <p:cNvPr id="12" name="文本占位符 11"/>
          <p:cNvSpPr>
            <a:spLocks noGrp="1"/>
          </p:cNvSpPr>
          <p:nvPr>
            <p:ph type="body" sz="quarter" idx="11" hasCustomPrompt="1"/>
          </p:nvPr>
        </p:nvSpPr>
        <p:spPr>
          <a:xfrm>
            <a:off x="710880" y="940081"/>
            <a:ext cx="9845675" cy="4871439"/>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正文内容（数字符号）">
    <p:spTree>
      <p:nvGrpSpPr>
        <p:cNvPr id="1" name=""/>
        <p:cNvGrpSpPr/>
        <p:nvPr/>
      </p:nvGrpSpPr>
      <p:grpSpPr>
        <a:xfrm>
          <a:off x="0" y="0"/>
          <a:ext cx="0" cy="0"/>
          <a:chOff x="0" y="0"/>
          <a:chExt cx="0" cy="0"/>
        </a:xfrm>
      </p:grpSpPr>
      <p:sp>
        <p:nvSpPr>
          <p:cNvPr id="5"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 name="文本占位符 11"/>
          <p:cNvSpPr>
            <a:spLocks noGrp="1"/>
          </p:cNvSpPr>
          <p:nvPr>
            <p:ph type="body" sz="quarter" idx="11" hasCustomPrompt="1"/>
          </p:nvPr>
        </p:nvSpPr>
        <p:spPr>
          <a:xfrm>
            <a:off x="710879" y="934933"/>
            <a:ext cx="10719120" cy="4219575"/>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正文内容+项目编号">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 name="文本占位符 11"/>
          <p:cNvSpPr>
            <a:spLocks noGrp="1"/>
          </p:cNvSpPr>
          <p:nvPr>
            <p:ph type="body" sz="quarter" idx="11" hasCustomPrompt="1"/>
          </p:nvPr>
        </p:nvSpPr>
        <p:spPr>
          <a:xfrm>
            <a:off x="710880" y="945093"/>
            <a:ext cx="10748057"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zh-CN" altLang="en-US" sz="16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buFont typeface="Wingdings" panose="05000000000000000000" pitchFamily="2" charset="2"/>
              <a:buChar char="l"/>
              <a:defRPr lang="en-US" altLang="zh-CN"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2pPr>
            <a:lvl3pPr marL="1079500" indent="-358775">
              <a:buFont typeface="Wingdings" panose="05000000000000000000" pitchFamily="2" charset="2"/>
              <a:buChar char="l"/>
              <a:defRPr lang="zh-CN" altLang="en-US" sz="1400" b="0" i="0" kern="1200" dirty="0">
                <a:solidFill>
                  <a:schemeClr val="tx1">
                    <a:lumMod val="85000"/>
                    <a:lumOff val="15000"/>
                  </a:schemeClr>
                </a:solidFill>
                <a:latin typeface="Alibaba PuHuiTi R" pitchFamily="18" charset="-122"/>
                <a:ea typeface="Alibaba PuHuiTi R" pitchFamily="18" charset="-122"/>
                <a:cs typeface="Alibaba PuHuiTi R" pitchFamily="18" charset="-122"/>
              </a:defRPr>
            </a:lvl3pPr>
          </a:lstStyle>
          <a:p>
            <a:pPr lvl="0"/>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1</a:t>
            </a:r>
            <a:endParaRPr lang="en-US" altLang="zh-CN" dirty="0"/>
          </a:p>
          <a:p>
            <a:pPr marL="720090" lvl="1" indent="-360045" algn="l" rtl="0" eaLnBrk="0" fontAlgn="base" hangingPunct="0">
              <a:lnSpc>
                <a:spcPct val="150000"/>
              </a:lnSpc>
              <a:spcBef>
                <a:spcPct val="20000"/>
              </a:spcBef>
              <a:spcAft>
                <a:spcPct val="0"/>
              </a:spcAft>
              <a:buClr>
                <a:srgbClr val="404040"/>
              </a:buClr>
              <a:buSzPct val="85000"/>
              <a:buFont typeface="Wingdings" panose="05000000000000000000" pitchFamily="2" charset="2"/>
              <a:buChar char="p"/>
            </a:pPr>
            <a:r>
              <a:rPr lang="zh-CN" altLang="en-US" dirty="0"/>
              <a:t>技术特性</a:t>
            </a:r>
            <a:r>
              <a:rPr lang="en-US" altLang="zh-CN" dirty="0"/>
              <a:t>2</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1</a:t>
            </a:r>
            <a:endParaRPr lang="en-US" altLang="zh-CN" dirty="0"/>
          </a:p>
          <a:p>
            <a:pPr marL="1079500" lvl="2" indent="-358775" algn="l" rtl="0" eaLnBrk="0" fontAlgn="base" hangingPunct="0">
              <a:lnSpc>
                <a:spcPct val="150000"/>
              </a:lnSpc>
              <a:spcBef>
                <a:spcPct val="20000"/>
              </a:spcBef>
              <a:spcAft>
                <a:spcPct val="0"/>
              </a:spcAft>
              <a:buClr>
                <a:srgbClr val="404040"/>
              </a:buClr>
              <a:buSzPct val="85000"/>
            </a:pPr>
            <a:r>
              <a:rPr lang="zh-CN" altLang="en-US" dirty="0"/>
              <a:t>要点</a:t>
            </a:r>
            <a:r>
              <a:rPr lang="en-US" altLang="zh-CN" dirty="0"/>
              <a:t>2</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由发挥">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案例">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案例</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案例标题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此为案例内容，字体不可改，阿里巴巴普惠体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步骤">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步骤</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步骤标题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此为案例内容，字体不可改，阿里巴巴普惠体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练习">
    <p:spTree>
      <p:nvGrpSpPr>
        <p:cNvPr id="1" name=""/>
        <p:cNvGrpSpPr/>
        <p:nvPr/>
      </p:nvGrpSpPr>
      <p:grpSpPr>
        <a:xfrm>
          <a:off x="0" y="0"/>
          <a:ext cx="0" cy="0"/>
          <a:chOff x="0" y="0"/>
          <a:chExt cx="0" cy="0"/>
        </a:xfrm>
      </p:grpSpPr>
      <p:sp>
        <p:nvSpPr>
          <p:cNvPr id="4"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b="1"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grpSp>
        <p:nvGrpSpPr>
          <p:cNvPr id="6" name="组合 5"/>
          <p:cNvGrpSpPr/>
          <p:nvPr userDrawn="1"/>
        </p:nvGrpSpPr>
        <p:grpSpPr>
          <a:xfrm>
            <a:off x="806306" y="968974"/>
            <a:ext cx="1228476" cy="528956"/>
            <a:chOff x="852891" y="1026849"/>
            <a:chExt cx="1228476" cy="528956"/>
          </a:xfrm>
        </p:grpSpPr>
        <p:sp>
          <p:nvSpPr>
            <p:cNvPr id="7" name="矩形 6"/>
            <p:cNvSpPr/>
            <p:nvPr/>
          </p:nvSpPr>
          <p:spPr>
            <a:xfrm>
              <a:off x="1047050" y="1144435"/>
              <a:ext cx="1000826" cy="376390"/>
            </a:xfrm>
            <a:prstGeom prst="rect">
              <a:avLst/>
            </a:prstGeom>
            <a:noFill/>
            <a:ln w="127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p:nvSpPr>
          <p:spPr>
            <a:xfrm rot="5400000">
              <a:off x="821086" y="1126435"/>
              <a:ext cx="461175" cy="397565"/>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9" name="图形 8"/>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46208" y="1217543"/>
              <a:ext cx="201682" cy="201682"/>
            </a:xfrm>
            <a:prstGeom prst="rect">
              <a:avLst/>
            </a:prstGeom>
          </p:spPr>
        </p:pic>
        <p:sp>
          <p:nvSpPr>
            <p:cNvPr id="10" name="TextBox 2"/>
            <p:cNvSpPr txBox="1">
              <a:spLocks noChangeArrowheads="1"/>
            </p:cNvSpPr>
            <p:nvPr/>
          </p:nvSpPr>
          <p:spPr bwMode="auto">
            <a:xfrm>
              <a:off x="1306172" y="1026849"/>
              <a:ext cx="775195" cy="51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a:lnSpc>
                  <a:spcPct val="150000"/>
                </a:lnSpc>
                <a:defRPr sz="2000">
                  <a:solidFill>
                    <a:srgbClr val="B60206"/>
                  </a:solidFill>
                  <a:latin typeface="Alibaba PuHuiTi M" pitchFamily="18" charset="-122"/>
                  <a:ea typeface="Alibaba PuHuiTi M" pitchFamily="18" charset="-122"/>
                  <a:cs typeface="Alibaba PuHuiTi M" pitchFamily="18" charset="-122"/>
                </a:defRPr>
              </a:lvl1pPr>
              <a:lvl2pPr marL="742950" indent="-285750">
                <a:defRPr>
                  <a:latin typeface="Calibri" panose="020F0502020204030204" pitchFamily="34" charset="0"/>
                  <a:ea typeface="宋体" panose="02010600030101010101" pitchFamily="2" charset="-122"/>
                </a:defRPr>
              </a:lvl2pPr>
              <a:lvl3pPr marL="1143000" indent="-228600">
                <a:defRPr>
                  <a:latin typeface="Calibri" panose="020F0502020204030204" pitchFamily="34" charset="0"/>
                  <a:ea typeface="宋体" panose="02010600030101010101" pitchFamily="2" charset="-122"/>
                </a:defRPr>
              </a:lvl3pPr>
              <a:lvl4pPr marL="1600200" indent="-228600">
                <a:defRPr>
                  <a:latin typeface="Calibri" panose="020F0502020204030204" pitchFamily="34" charset="0"/>
                  <a:ea typeface="宋体" panose="02010600030101010101" pitchFamily="2" charset="-122"/>
                </a:defRPr>
              </a:lvl4pPr>
              <a:lvl5pPr marL="2057400" indent="-228600">
                <a:defRPr>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latin typeface="Calibri" panose="020F0502020204030204" pitchFamily="34" charset="0"/>
                  <a:ea typeface="宋体" panose="02010600030101010101" pitchFamily="2" charset="-122"/>
                </a:defRPr>
              </a:lvl9pPr>
            </a:lstStyle>
            <a:p>
              <a:r>
                <a:rPr lang="zh-CN" altLang="en-US" dirty="0">
                  <a:solidFill>
                    <a:srgbClr val="AD2B26"/>
                  </a:solidFill>
                  <a:latin typeface="Alibaba PuHuiTi B" pitchFamily="18" charset="-122"/>
                  <a:ea typeface="Alibaba PuHuiTi B" pitchFamily="18" charset="-122"/>
                  <a:cs typeface="Alibaba PuHuiTi B" pitchFamily="18" charset="-122"/>
                </a:rPr>
                <a:t>练习</a:t>
              </a:r>
              <a:endParaRPr lang="zh-CN" altLang="en-US" dirty="0">
                <a:solidFill>
                  <a:srgbClr val="AD2B26"/>
                </a:solidFill>
                <a:latin typeface="Alibaba PuHuiTi B" pitchFamily="18" charset="-122"/>
                <a:ea typeface="Alibaba PuHuiTi B" pitchFamily="18" charset="-122"/>
                <a:cs typeface="Alibaba PuHuiTi B" pitchFamily="18" charset="-122"/>
              </a:endParaRPr>
            </a:p>
          </p:txBody>
        </p:sp>
      </p:grpSp>
      <p:sp>
        <p:nvSpPr>
          <p:cNvPr id="11" name="文本占位符 9"/>
          <p:cNvSpPr>
            <a:spLocks noGrp="1"/>
          </p:cNvSpPr>
          <p:nvPr>
            <p:ph type="body" sz="quarter" idx="10" hasCustomPrompt="1"/>
          </p:nvPr>
        </p:nvSpPr>
        <p:spPr>
          <a:xfrm>
            <a:off x="2195450" y="1016160"/>
            <a:ext cx="9214230" cy="517190"/>
          </a:xfrm>
          <a:prstGeom prst="rect">
            <a:avLst/>
          </a:prstGeom>
        </p:spPr>
        <p:txBody>
          <a:bodyPr anchor="ctr" anchorCtr="0"/>
          <a:lstStyle>
            <a:lvl1pPr marL="0" indent="0">
              <a:buNone/>
              <a:defRPr lang="zh-CN" altLang="en-US" sz="2400" kern="1200" dirty="0">
                <a:solidFill>
                  <a:srgbClr val="AD2B26"/>
                </a:solidFill>
                <a:latin typeface="Alibaba PuHuiTi M" pitchFamily="18" charset="-122"/>
                <a:ea typeface="Alibaba PuHuiTi M" pitchFamily="18" charset="-122"/>
                <a:cs typeface="Alibaba PuHuiTi M" pitchFamily="18" charset="-122"/>
              </a:defRPr>
            </a:lvl1pPr>
          </a:lstStyle>
          <a:p>
            <a:pPr marL="0" lvl="0" indent="0">
              <a:buNone/>
            </a:pPr>
            <a:r>
              <a:rPr lang="zh-CN" altLang="en-US" dirty="0"/>
              <a:t>练习标题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2195450" y="1656000"/>
            <a:ext cx="921423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此为练习内容，字体不可改，阿里巴巴普惠体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思考页">
    <p:spTree>
      <p:nvGrpSpPr>
        <p:cNvPr id="1" name=""/>
        <p:cNvGrpSpPr/>
        <p:nvPr/>
      </p:nvGrpSpPr>
      <p:grpSpPr>
        <a:xfrm>
          <a:off x="0" y="0"/>
          <a:ext cx="0" cy="0"/>
          <a:chOff x="0" y="0"/>
          <a:chExt cx="0" cy="0"/>
        </a:xfrm>
      </p:grpSpPr>
      <p:sp>
        <p:nvSpPr>
          <p:cNvPr id="28" name="六边形 27"/>
          <p:cNvSpPr/>
          <p:nvPr userDrawn="1"/>
        </p:nvSpPr>
        <p:spPr>
          <a:xfrm rot="5400000">
            <a:off x="941355" y="3612018"/>
            <a:ext cx="1225219" cy="1056223"/>
          </a:xfrm>
          <a:prstGeom prst="hexagon">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3" name="六边形 22"/>
          <p:cNvSpPr/>
          <p:nvPr userDrawn="1"/>
        </p:nvSpPr>
        <p:spPr>
          <a:xfrm rot="5400000">
            <a:off x="1484022" y="2632538"/>
            <a:ext cx="1944550" cy="1676336"/>
          </a:xfrm>
          <a:prstGeom prst="hexagon">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文本占位符 3"/>
          <p:cNvSpPr>
            <a:spLocks noGrp="1"/>
          </p:cNvSpPr>
          <p:nvPr>
            <p:ph type="body" sz="quarter" idx="10" hasCustomPrompt="1"/>
          </p:nvPr>
        </p:nvSpPr>
        <p:spPr>
          <a:xfrm>
            <a:off x="5126584" y="1436556"/>
            <a:ext cx="5760538" cy="4710244"/>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7" name="标题占位符 1"/>
          <p:cNvSpPr txBox="1">
            <a:spLocks noChangeArrowheads="1"/>
          </p:cNvSpPr>
          <p:nvPr userDrawn="1"/>
        </p:nvSpPr>
        <p:spPr bwMode="auto">
          <a:xfrm>
            <a:off x="1695420" y="2987770"/>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思考</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0" name="标题 1"/>
          <p:cNvSpPr>
            <a:spLocks noGrp="1"/>
          </p:cNvSpPr>
          <p:nvPr userDrawn="1">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24" name="六边形 23"/>
          <p:cNvSpPr/>
          <p:nvPr userDrawn="1"/>
        </p:nvSpPr>
        <p:spPr>
          <a:xfrm rot="5400000">
            <a:off x="3294074" y="2254203"/>
            <a:ext cx="566610" cy="488457"/>
          </a:xfrm>
          <a:prstGeom prst="hexagon">
            <a:avLst/>
          </a:prstGeom>
          <a:solidFill>
            <a:srgbClr val="AD2B26"/>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六边形 24"/>
          <p:cNvSpPr/>
          <p:nvPr userDrawn="1"/>
        </p:nvSpPr>
        <p:spPr>
          <a:xfrm rot="5400000">
            <a:off x="1198356" y="4231536"/>
            <a:ext cx="298934" cy="257702"/>
          </a:xfrm>
          <a:prstGeom prst="hexagon">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6" name="六边形 25"/>
          <p:cNvSpPr/>
          <p:nvPr userDrawn="1"/>
        </p:nvSpPr>
        <p:spPr>
          <a:xfrm rot="5400000">
            <a:off x="3642476" y="4490365"/>
            <a:ext cx="566612" cy="488459"/>
          </a:xfrm>
          <a:prstGeom prst="hexagon">
            <a:avLst/>
          </a:prstGeom>
          <a:noFill/>
          <a:ln w="1905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六边形 29"/>
          <p:cNvSpPr/>
          <p:nvPr userDrawn="1"/>
        </p:nvSpPr>
        <p:spPr>
          <a:xfrm rot="5400000">
            <a:off x="1190641" y="1820150"/>
            <a:ext cx="854974" cy="737047"/>
          </a:xfrm>
          <a:prstGeom prst="hexagon">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总结页">
    <p:spTree>
      <p:nvGrpSpPr>
        <p:cNvPr id="1" name=""/>
        <p:cNvGrpSpPr/>
        <p:nvPr/>
      </p:nvGrpSpPr>
      <p:grpSpPr>
        <a:xfrm>
          <a:off x="0" y="0"/>
          <a:ext cx="0" cy="0"/>
          <a:chOff x="0" y="0"/>
          <a:chExt cx="0" cy="0"/>
        </a:xfrm>
      </p:grpSpPr>
      <p:sp>
        <p:nvSpPr>
          <p:cNvPr id="8" name="文本占位符 3"/>
          <p:cNvSpPr>
            <a:spLocks noGrp="1"/>
          </p:cNvSpPr>
          <p:nvPr>
            <p:ph type="body" sz="quarter" idx="10" hasCustomPrompt="1"/>
          </p:nvPr>
        </p:nvSpPr>
        <p:spPr>
          <a:xfrm>
            <a:off x="5126584" y="1463040"/>
            <a:ext cx="5760538" cy="451104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0" name="标题占位符 1"/>
          <p:cNvSpPr txBox="1">
            <a:spLocks noChangeArrowheads="1"/>
          </p:cNvSpPr>
          <p:nvPr userDrawn="1"/>
        </p:nvSpPr>
        <p:spPr bwMode="auto">
          <a:xfrm>
            <a:off x="0" y="2889250"/>
            <a:ext cx="5105400"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defRPr/>
            </a:pPr>
            <a:r>
              <a:rPr lang="zh-CN" altLang="en-US"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TW" altLang="zh-CN"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nvGrpSpPr>
          <p:cNvPr id="9" name="组合 8"/>
          <p:cNvGrpSpPr/>
          <p:nvPr userDrawn="1"/>
        </p:nvGrpSpPr>
        <p:grpSpPr>
          <a:xfrm>
            <a:off x="710880" y="1928702"/>
            <a:ext cx="3587349" cy="3036721"/>
            <a:chOff x="864135" y="2246295"/>
            <a:chExt cx="3587349" cy="3036721"/>
          </a:xfrm>
        </p:grpSpPr>
        <p:sp>
          <p:nvSpPr>
            <p:cNvPr id="12" name="椭圆 11"/>
            <p:cNvSpPr/>
            <p:nvPr userDrawn="1"/>
          </p:nvSpPr>
          <p:spPr>
            <a:xfrm>
              <a:off x="1348310" y="4694927"/>
              <a:ext cx="588089" cy="588089"/>
            </a:xfrm>
            <a:prstGeom prst="ellipse">
              <a:avLst/>
            </a:prstGeom>
            <a:noFill/>
            <a:ln w="12700">
              <a:solidFill>
                <a:schemeClr val="bg1">
                  <a:lumMod val="7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2962055" y="4101828"/>
              <a:ext cx="926888" cy="926888"/>
            </a:xfrm>
            <a:prstGeom prst="ellipse">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userDrawn="1"/>
          </p:nvSpPr>
          <p:spPr>
            <a:xfrm>
              <a:off x="2860808" y="2695667"/>
              <a:ext cx="1590676" cy="1590676"/>
            </a:xfrm>
            <a:prstGeom prst="ellipse">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1642355" y="2871191"/>
              <a:ext cx="1924945" cy="1895739"/>
            </a:xfrm>
            <a:prstGeom prst="ellipse">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椭圆 15"/>
            <p:cNvSpPr/>
            <p:nvPr userDrawn="1"/>
          </p:nvSpPr>
          <p:spPr>
            <a:xfrm>
              <a:off x="864135" y="2246295"/>
              <a:ext cx="804338" cy="804338"/>
            </a:xfrm>
            <a:prstGeom prst="ellipse">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3257550" y="2352674"/>
              <a:ext cx="314325" cy="314325"/>
            </a:xfrm>
            <a:prstGeom prst="ellipse">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标题占位符 1"/>
            <p:cNvSpPr txBox="1">
              <a:spLocks noChangeArrowheads="1"/>
            </p:cNvSpPr>
            <p:nvPr userDrawn="1"/>
          </p:nvSpPr>
          <p:spPr bwMode="auto">
            <a:xfrm>
              <a:off x="1822066" y="3328761"/>
              <a:ext cx="1567542"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CN" altLang="en-US" sz="40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gr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版式">
    <p:spTree>
      <p:nvGrpSpPr>
        <p:cNvPr id="1" name=""/>
        <p:cNvGrpSpPr/>
        <p:nvPr/>
      </p:nvGrpSpPr>
      <p:grpSpPr>
        <a:xfrm>
          <a:off x="0" y="0"/>
          <a:ext cx="0" cy="0"/>
          <a:chOff x="0" y="0"/>
          <a:chExt cx="0" cy="0"/>
        </a:xfrm>
      </p:grpSpPr>
      <p:sp>
        <p:nvSpPr>
          <p:cNvPr id="8" name="文本占位符 7"/>
          <p:cNvSpPr>
            <a:spLocks noGrp="1"/>
          </p:cNvSpPr>
          <p:nvPr>
            <p:ph type="body" sz="quarter" idx="10"/>
          </p:nvPr>
        </p:nvSpPr>
        <p:spPr>
          <a:xfrm>
            <a:off x="5019358" y="1006475"/>
            <a:ext cx="5973761" cy="4256405"/>
          </a:xfrm>
          <a:prstGeom prst="rect">
            <a:avLst/>
          </a:prstGeom>
        </p:spPr>
        <p:txBody>
          <a:bodyPr anchor="ctr"/>
          <a:lstStyle>
            <a:lvl1pPr marL="457200" marR="0" indent="-457200" algn="l" defTabSz="914400" rtl="0" eaLnBrk="0" fontAlgn="base" latinLnBrk="0" hangingPunct="0">
              <a:lnSpc>
                <a:spcPct val="200000"/>
              </a:lnSpc>
              <a:spcBef>
                <a:spcPct val="20000"/>
              </a:spcBef>
              <a:spcAft>
                <a:spcPct val="0"/>
              </a:spcAft>
              <a:buClrTx/>
              <a:buSzTx/>
              <a:buFont typeface="Wingdings" panose="05000000000000000000" pitchFamily="2" charset="2"/>
              <a:buChar char="u"/>
              <a:defRPr sz="1800">
                <a:solidFill>
                  <a:schemeClr val="tx1">
                    <a:lumMod val="75000"/>
                    <a:lumOff val="25000"/>
                  </a:schemeClr>
                </a:solidFill>
              </a:defRPr>
            </a:lvl1pPr>
          </a:lstStyle>
          <a:p>
            <a:pPr lvl="0"/>
            <a:r>
              <a:rPr kumimoji="1" lang="zh-CN" altLang="en-US" dirty="0"/>
              <a:t>单击此处编辑母版文本样式</a:t>
            </a:r>
            <a:endParaRPr kumimoji="1" lang="en-US" altLang="zh-CN" dirty="0"/>
          </a:p>
          <a:p>
            <a:pPr lvl="0"/>
            <a:r>
              <a:rPr kumimoji="1" lang="zh-CN" altLang="en-US" dirty="0"/>
              <a:t>根据实际内容可调整文字高低的位置</a:t>
            </a:r>
            <a:endParaRPr kumimoji="1" lang="en-US" altLang="zh-CN" dirty="0"/>
          </a:p>
          <a:p>
            <a:pPr marL="457200" marR="0" lvl="0" indent="-457200" algn="l" defTabSz="914400" rtl="0" eaLnBrk="0" fontAlgn="base" latinLnBrk="0" hangingPunct="0">
              <a:lnSpc>
                <a:spcPct val="200000"/>
              </a:lnSpc>
              <a:spcBef>
                <a:spcPct val="20000"/>
              </a:spcBef>
              <a:spcAft>
                <a:spcPct val="0"/>
              </a:spcAft>
              <a:buClrTx/>
              <a:buSzTx/>
              <a:buFont typeface="Wingdings" panose="05000000000000000000" pitchFamily="2" charset="2"/>
              <a:buChar char="u"/>
              <a:defRPr/>
            </a:pPr>
            <a:r>
              <a:rPr kumimoji="1" lang="zh-CN" altLang="en-US" dirty="0"/>
              <a:t>此内容上下居中对齐，可根据实际情况微调位置和字体大小</a:t>
            </a:r>
            <a:endParaRPr kumimoji="1" lang="zh-CN" altLang="en-US" dirty="0"/>
          </a:p>
          <a:p>
            <a:pPr lvl="0"/>
            <a:endParaRPr kumimoji="1"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思路">
    <p:spTree>
      <p:nvGrpSpPr>
        <p:cNvPr id="1" name=""/>
        <p:cNvGrpSpPr/>
        <p:nvPr/>
      </p:nvGrpSpPr>
      <p:grpSpPr>
        <a:xfrm>
          <a:off x="0" y="0"/>
          <a:ext cx="0" cy="0"/>
          <a:chOff x="0" y="0"/>
          <a:chExt cx="0" cy="0"/>
        </a:xfrm>
      </p:grpSpPr>
      <p:sp>
        <p:nvSpPr>
          <p:cNvPr id="8" name="文本占位符 3"/>
          <p:cNvSpPr>
            <a:spLocks noGrp="1"/>
          </p:cNvSpPr>
          <p:nvPr>
            <p:ph type="body" sz="quarter" idx="10" hasCustomPrompt="1"/>
          </p:nvPr>
        </p:nvSpPr>
        <p:spPr>
          <a:xfrm>
            <a:off x="5126584" y="1463040"/>
            <a:ext cx="5760538" cy="451104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10" name="标题占位符 1"/>
          <p:cNvSpPr txBox="1">
            <a:spLocks noChangeArrowheads="1"/>
          </p:cNvSpPr>
          <p:nvPr userDrawn="1"/>
        </p:nvSpPr>
        <p:spPr bwMode="auto">
          <a:xfrm>
            <a:off x="0" y="2889250"/>
            <a:ext cx="5105400" cy="107950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defRPr/>
            </a:pPr>
            <a:r>
              <a:rPr lang="zh-CN" altLang="en-US"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总结</a:t>
            </a:r>
            <a:endParaRPr lang="zh-TW" altLang="zh-CN" sz="4800" kern="0" dirty="0">
              <a:solidFill>
                <a:schemeClr val="bg1"/>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15" name="泪珠形 14"/>
          <p:cNvSpPr/>
          <p:nvPr userDrawn="1"/>
        </p:nvSpPr>
        <p:spPr>
          <a:xfrm>
            <a:off x="1013943" y="3264492"/>
            <a:ext cx="1399001" cy="1399001"/>
          </a:xfrm>
          <a:prstGeom prst="teardrop">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0" name="泪珠形 19"/>
          <p:cNvSpPr/>
          <p:nvPr userDrawn="1"/>
        </p:nvSpPr>
        <p:spPr>
          <a:xfrm>
            <a:off x="1645363" y="2434299"/>
            <a:ext cx="2017950" cy="2017950"/>
          </a:xfrm>
          <a:prstGeom prst="teardrop">
            <a:avLst/>
          </a:prstGeom>
          <a:solidFill>
            <a:schemeClr val="bg1"/>
          </a:solidFill>
          <a:ln w="114300">
            <a:solidFill>
              <a:srgbClr val="B6020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2" name="标题占位符 1"/>
          <p:cNvSpPr txBox="1">
            <a:spLocks noChangeArrowheads="1"/>
          </p:cNvSpPr>
          <p:nvPr userDrawn="1"/>
        </p:nvSpPr>
        <p:spPr bwMode="auto">
          <a:xfrm>
            <a:off x="1938193" y="2679748"/>
            <a:ext cx="1567542" cy="154657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思路</a:t>
            </a:r>
            <a:endParaRPr lang="en-US" altLang="zh-CN"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23" name="泪珠形 22"/>
          <p:cNvSpPr/>
          <p:nvPr userDrawn="1"/>
        </p:nvSpPr>
        <p:spPr>
          <a:xfrm>
            <a:off x="3663313" y="4089233"/>
            <a:ext cx="439924" cy="439924"/>
          </a:xfrm>
          <a:prstGeom prst="teardrop">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4" name="泪珠形 23"/>
          <p:cNvSpPr/>
          <p:nvPr userDrawn="1"/>
        </p:nvSpPr>
        <p:spPr>
          <a:xfrm>
            <a:off x="2152487" y="2051117"/>
            <a:ext cx="260457" cy="260457"/>
          </a:xfrm>
          <a:prstGeom prst="teardrop">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25" name="泪珠形 24"/>
          <p:cNvSpPr/>
          <p:nvPr userDrawn="1"/>
        </p:nvSpPr>
        <p:spPr>
          <a:xfrm>
            <a:off x="844996" y="3381144"/>
            <a:ext cx="562210" cy="562210"/>
          </a:xfrm>
          <a:prstGeom prst="teardrop">
            <a:avLst/>
          </a:prstGeom>
          <a:noFill/>
          <a:ln w="12700">
            <a:solidFill>
              <a:srgbClr val="DE0014"/>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今日作业">
    <p:spTree>
      <p:nvGrpSpPr>
        <p:cNvPr id="1" name=""/>
        <p:cNvGrpSpPr/>
        <p:nvPr/>
      </p:nvGrpSpPr>
      <p:grpSpPr>
        <a:xfrm>
          <a:off x="0" y="0"/>
          <a:ext cx="0" cy="0"/>
          <a:chOff x="0" y="0"/>
          <a:chExt cx="0" cy="0"/>
        </a:xfrm>
      </p:grpSpPr>
      <p:sp>
        <p:nvSpPr>
          <p:cNvPr id="43" name="矩形 42"/>
          <p:cNvSpPr/>
          <p:nvPr userDrawn="1"/>
        </p:nvSpPr>
        <p:spPr>
          <a:xfrm rot="2700000">
            <a:off x="3564412" y="3089727"/>
            <a:ext cx="936368" cy="936368"/>
          </a:xfrm>
          <a:prstGeom prst="rect">
            <a:avLst/>
          </a:prstGeom>
          <a:solidFill>
            <a:schemeClr val="bg1">
              <a:lumMod val="9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39" name="矩形 38"/>
          <p:cNvSpPr/>
          <p:nvPr userDrawn="1"/>
        </p:nvSpPr>
        <p:spPr>
          <a:xfrm rot="2700000">
            <a:off x="3711024" y="4032814"/>
            <a:ext cx="643144" cy="643144"/>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1" name="矩形 40"/>
          <p:cNvSpPr/>
          <p:nvPr userDrawn="1"/>
        </p:nvSpPr>
        <p:spPr>
          <a:xfrm rot="2700000">
            <a:off x="1595908" y="2140629"/>
            <a:ext cx="219635" cy="219635"/>
          </a:xfrm>
          <a:prstGeom prst="rect">
            <a:avLst/>
          </a:prstGeom>
          <a:solidFill>
            <a:srgbClr val="4950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2" name="矩形 41"/>
          <p:cNvSpPr/>
          <p:nvPr userDrawn="1"/>
        </p:nvSpPr>
        <p:spPr>
          <a:xfrm rot="2700000">
            <a:off x="1559312" y="4247863"/>
            <a:ext cx="494750" cy="494750"/>
          </a:xfrm>
          <a:prstGeom prst="rect">
            <a:avLst/>
          </a:prstGeom>
          <a:solidFill>
            <a:srgbClr val="515151">
              <a:alpha val="6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4" name="矩形 43"/>
          <p:cNvSpPr/>
          <p:nvPr userDrawn="1"/>
        </p:nvSpPr>
        <p:spPr>
          <a:xfrm rot="2700000">
            <a:off x="986540" y="2161712"/>
            <a:ext cx="361655" cy="361655"/>
          </a:xfrm>
          <a:prstGeom prst="rect">
            <a:avLst/>
          </a:prstGeom>
          <a:noFill/>
          <a:ln w="12700">
            <a:solidFill>
              <a:srgbClr val="51515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40" name="矩形 39"/>
          <p:cNvSpPr/>
          <p:nvPr userDrawn="1"/>
        </p:nvSpPr>
        <p:spPr>
          <a:xfrm rot="2700000">
            <a:off x="1815645" y="2537749"/>
            <a:ext cx="1828800" cy="1828800"/>
          </a:xfrm>
          <a:prstGeom prst="rect">
            <a:avLst/>
          </a:prstGeom>
          <a:solidFill>
            <a:schemeClr val="bg1"/>
          </a:solidFill>
          <a:ln w="114300">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
        <p:nvSpPr>
          <p:cNvPr id="8" name="文本占位符 3"/>
          <p:cNvSpPr>
            <a:spLocks noGrp="1"/>
          </p:cNvSpPr>
          <p:nvPr>
            <p:ph type="body" sz="quarter" idx="10" hasCustomPrompt="1"/>
          </p:nvPr>
        </p:nvSpPr>
        <p:spPr>
          <a:xfrm>
            <a:off x="5126584" y="1371600"/>
            <a:ext cx="5760538" cy="4673600"/>
          </a:xfrm>
          <a:prstGeom prst="rect">
            <a:avLst/>
          </a:prstGeom>
        </p:spPr>
        <p:txBody>
          <a:bodyPr anchor="ctr"/>
          <a:lstStyle>
            <a:lvl1pPr marL="342900" marR="0" indent="-342900" algn="l" defTabSz="914400" rtl="0" eaLnBrk="0" fontAlgn="base" latinLnBrk="0" hangingPunct="0">
              <a:lnSpc>
                <a:spcPct val="200000"/>
              </a:lnSpc>
              <a:spcBef>
                <a:spcPct val="20000"/>
              </a:spcBef>
              <a:spcAft>
                <a:spcPct val="0"/>
              </a:spcAft>
              <a:buClrTx/>
              <a:buSzTx/>
              <a:buFont typeface="+mj-lt"/>
              <a:buAutoNum type="arabicPeriod"/>
              <a:defRPr sz="1800">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609600" indent="0">
              <a:buNone/>
              <a:defRPr/>
            </a:lvl2pPr>
            <a:lvl3pPr marL="1219200" indent="0">
              <a:buNone/>
              <a:defRPr/>
            </a:lvl3pPr>
            <a:lvl4pPr marL="1828800" indent="0">
              <a:buNone/>
              <a:defRPr/>
            </a:lvl4pPr>
          </a:lstStyle>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r>
              <a:rPr lang="zh-CN" altLang="en-US" dirty="0"/>
              <a:t>请输入正文内容</a:t>
            </a:r>
            <a:endParaRPr lang="en-US" altLang="zh-CN" dirty="0"/>
          </a:p>
          <a:p>
            <a:pPr lvl="0"/>
            <a:endParaRPr lang="zh-CN" altLang="en-US" dirty="0"/>
          </a:p>
        </p:txBody>
      </p:sp>
      <p:sp>
        <p:nvSpPr>
          <p:cNvPr id="21"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33" name="标题占位符 1"/>
          <p:cNvSpPr txBox="1">
            <a:spLocks noChangeArrowheads="1"/>
          </p:cNvSpPr>
          <p:nvPr userDrawn="1"/>
        </p:nvSpPr>
        <p:spPr bwMode="auto">
          <a:xfrm>
            <a:off x="1938193" y="2679748"/>
            <a:ext cx="1567542" cy="1546570"/>
          </a:xfrm>
          <a:prstGeom prst="rect">
            <a:avLst/>
          </a:prstGeom>
          <a:noFill/>
          <a:ln>
            <a:noFill/>
          </a:ln>
        </p:spPr>
        <p:txBody>
          <a:bodyPr lIns="91440" tIns="45720" rIns="91440" bIns="45720" anchor="ctr"/>
          <a:lstStyle>
            <a:lvl1pPr algn="l" rtl="0" fontAlgn="base">
              <a:lnSpc>
                <a:spcPct val="90000"/>
              </a:lnSpc>
              <a:spcBef>
                <a:spcPct val="0"/>
              </a:spcBef>
              <a:spcAft>
                <a:spcPct val="0"/>
              </a:spcAft>
              <a:defRPr sz="3000">
                <a:solidFill>
                  <a:schemeClr val="tx1"/>
                </a:solidFill>
                <a:latin typeface="+mj-lt"/>
                <a:ea typeface="+mj-ea"/>
                <a:cs typeface="+mj-cs"/>
              </a:defRPr>
            </a:lvl1pPr>
            <a:lvl2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2pPr>
            <a:lvl3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3pPr>
            <a:lvl4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4pPr>
            <a:lvl5pPr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5pPr>
            <a:lvl6pPr marL="3429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6pPr>
            <a:lvl7pPr marL="6858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7pPr>
            <a:lvl8pPr marL="10287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8pPr>
            <a:lvl9pPr marL="1371600" algn="l" rtl="0" fontAlgn="base">
              <a:lnSpc>
                <a:spcPct val="90000"/>
              </a:lnSpc>
              <a:spcBef>
                <a:spcPct val="0"/>
              </a:spcBef>
              <a:spcAft>
                <a:spcPct val="0"/>
              </a:spcAft>
              <a:defRPr sz="3000">
                <a:solidFill>
                  <a:schemeClr val="tx1"/>
                </a:solidFill>
                <a:latin typeface="Segoe UI Light" panose="020B0502040204020203" pitchFamily="34" charset="0"/>
                <a:ea typeface="微软雅黑 Light" panose="020B0502040204020203" pitchFamily="34" charset="-122"/>
              </a:defRPr>
            </a:lvl9pPr>
          </a:lstStyle>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今日</a:t>
            </a:r>
            <a:endParaRPr lang="en-US" altLang="zh-CN"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a:p>
            <a:pPr algn="ctr"/>
            <a:r>
              <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rPr>
              <a:t>作业</a:t>
            </a:r>
            <a:endParaRPr lang="zh-CN" altLang="en-US" sz="3600" dirty="0">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sp>
        <p:nvSpPr>
          <p:cNvPr id="45" name="矩形 44"/>
          <p:cNvSpPr/>
          <p:nvPr userDrawn="1"/>
        </p:nvSpPr>
        <p:spPr>
          <a:xfrm rot="2700000">
            <a:off x="4273426" y="2466440"/>
            <a:ext cx="263657" cy="263657"/>
          </a:xfrm>
          <a:prstGeom prst="rect">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结束页">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学习目标">
    <p:spTree>
      <p:nvGrpSpPr>
        <p:cNvPr id="1" name=""/>
        <p:cNvGrpSpPr/>
        <p:nvPr/>
      </p:nvGrpSpPr>
      <p:grpSpPr>
        <a:xfrm>
          <a:off x="0" y="0"/>
          <a:ext cx="0" cy="0"/>
          <a:chOff x="0" y="0"/>
          <a:chExt cx="0" cy="0"/>
        </a:xfrm>
      </p:grpSpPr>
      <p:sp>
        <p:nvSpPr>
          <p:cNvPr id="8" name="文本占位符 7"/>
          <p:cNvSpPr>
            <a:spLocks noGrp="1"/>
          </p:cNvSpPr>
          <p:nvPr>
            <p:ph type="body" sz="quarter" idx="10"/>
          </p:nvPr>
        </p:nvSpPr>
        <p:spPr>
          <a:xfrm>
            <a:off x="4866958" y="1087755"/>
            <a:ext cx="6298881" cy="4855845"/>
          </a:xfrm>
          <a:prstGeom prst="rect">
            <a:avLst/>
          </a:prstGeom>
        </p:spPr>
        <p:txBody>
          <a:bodyPr anchor="ctr"/>
          <a:lstStyle>
            <a:lvl1pPr>
              <a:lnSpc>
                <a:spcPct val="200000"/>
              </a:lnSpc>
              <a:buFont typeface="+mj-lt"/>
              <a:buAutoNum type="arabicPeriod"/>
              <a:defRPr sz="1800">
                <a:solidFill>
                  <a:schemeClr val="tx1">
                    <a:lumMod val="75000"/>
                    <a:lumOff val="25000"/>
                  </a:schemeClr>
                </a:solidFill>
              </a:defRPr>
            </a:lvl1pPr>
          </a:lstStyle>
          <a:p>
            <a:pPr lvl="0"/>
            <a:r>
              <a:rPr kumimoji="1" lang="zh-CN" altLang="en-US" dirty="0"/>
              <a:t>单击此处编辑母版文本样式</a:t>
            </a:r>
            <a:endParaRPr kumimoji="1" lang="en-US" altLang="zh-CN" dirty="0"/>
          </a:p>
          <a:p>
            <a:pPr lvl="0"/>
            <a:r>
              <a:rPr kumimoji="1" lang="zh-CN" altLang="en-US" dirty="0"/>
              <a:t>根据实际内容可调整文字高低的位置</a:t>
            </a:r>
            <a:endParaRPr kumimoji="1" lang="en-US" altLang="zh-CN" dirty="0"/>
          </a:p>
          <a:p>
            <a:pPr lvl="0"/>
            <a:r>
              <a:rPr kumimoji="1" lang="zh-CN" altLang="en-US" dirty="0"/>
              <a:t>此内容上下居中对齐，可根据实际情况微调位置和字体大小</a:t>
            </a:r>
            <a:endParaRPr kumimoji="1"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章节页版式（一级+二级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5273040" y="2398078"/>
            <a:ext cx="6725920" cy="548322"/>
          </a:xfrm>
          <a:prstGeom prst="rect">
            <a:avLst/>
          </a:prstGeom>
        </p:spPr>
        <p:txBody>
          <a:bodyPr anchor="t">
            <a:normAutofit/>
          </a:bodyPr>
          <a:lstStyle>
            <a:lvl1pPr algn="l">
              <a:defRPr sz="3600" b="0" i="0">
                <a:solidFill>
                  <a:schemeClr val="tx1">
                    <a:lumMod val="85000"/>
                    <a:lumOff val="15000"/>
                  </a:schemeClr>
                </a:solidFill>
                <a:latin typeface="Alibaba PuHuiTi B" pitchFamily="18" charset="-122"/>
                <a:ea typeface="Alibaba PuHuiTi B" pitchFamily="18" charset="-122"/>
                <a:cs typeface="Alibaba PuHuiTi B" pitchFamily="18" charset="-122"/>
              </a:defRPr>
            </a:lvl1pPr>
          </a:lstStyle>
          <a:p>
            <a:r>
              <a:rPr kumimoji="1" lang="zh-CN" altLang="en-US" dirty="0"/>
              <a:t>标题，右侧章节自行设置，如</a:t>
            </a:r>
            <a:r>
              <a:rPr kumimoji="1" lang="en-US" altLang="zh-CN" dirty="0"/>
              <a:t>01</a:t>
            </a:r>
            <a:endParaRPr kumimoji="1" lang="zh-CN" altLang="en-US" dirty="0"/>
          </a:p>
        </p:txBody>
      </p:sp>
      <p:sp>
        <p:nvSpPr>
          <p:cNvPr id="16" name="文本占位符 15"/>
          <p:cNvSpPr>
            <a:spLocks noGrp="1"/>
          </p:cNvSpPr>
          <p:nvPr>
            <p:ph type="body" idx="10" hasCustomPrompt="1"/>
          </p:nvPr>
        </p:nvSpPr>
        <p:spPr>
          <a:xfrm>
            <a:off x="5273040" y="3069272"/>
            <a:ext cx="5466080" cy="2031047"/>
          </a:xfrm>
          <a:prstGeom prst="rect">
            <a:avLst/>
          </a:prstGeom>
        </p:spPr>
        <p:txBody>
          <a:bodyPr/>
          <a:lstStyle>
            <a:lvl1pPr>
              <a:lnSpc>
                <a:spcPct val="150000"/>
              </a:lnSpc>
              <a:defRPr sz="1600" b="0" i="0">
                <a:solidFill>
                  <a:schemeClr val="tx1">
                    <a:lumMod val="65000"/>
                    <a:lumOff val="35000"/>
                  </a:schemeClr>
                </a:solidFill>
                <a:latin typeface="Alibaba PuHuiTi R" pitchFamily="18" charset="-122"/>
                <a:ea typeface="Alibaba PuHuiTi R" pitchFamily="18" charset="-122"/>
                <a:cs typeface="Alibaba PuHuiTi R" pitchFamily="18" charset="-122"/>
              </a:defRPr>
            </a:lvl1pPr>
            <a:lvl2pPr>
              <a:buNone/>
              <a:defRPr b="0" i="0">
                <a:latin typeface="Alibaba PuHuiTi R" pitchFamily="18" charset="-122"/>
                <a:ea typeface="Alibaba PuHuiTi R" pitchFamily="18" charset="-122"/>
                <a:cs typeface="Alibaba PuHuiTi R" pitchFamily="18" charset="-122"/>
              </a:defRPr>
            </a:lvl2pPr>
            <a:lvl3pPr>
              <a:defRPr b="0" i="0">
                <a:latin typeface="Alibaba PuHuiTi R" pitchFamily="18" charset="-122"/>
                <a:ea typeface="Alibaba PuHuiTi R" pitchFamily="18" charset="-122"/>
                <a:cs typeface="Alibaba PuHuiTi R" pitchFamily="18" charset="-122"/>
              </a:defRPr>
            </a:lvl3pPr>
            <a:lvl4pPr>
              <a:defRPr b="0" i="0">
                <a:latin typeface="Alibaba PuHuiTi R" pitchFamily="18" charset="-122"/>
                <a:ea typeface="Alibaba PuHuiTi R" pitchFamily="18" charset="-122"/>
                <a:cs typeface="Alibaba PuHuiTi R" pitchFamily="18" charset="-122"/>
              </a:defRPr>
            </a:lvl4pPr>
            <a:lvl5pPr>
              <a:defRPr b="0" i="0">
                <a:latin typeface="Alibaba PuHuiTi R" pitchFamily="18" charset="-122"/>
                <a:ea typeface="Alibaba PuHuiTi R" pitchFamily="18" charset="-122"/>
                <a:cs typeface="Alibaba PuHuiTi R" pitchFamily="18" charset="-122"/>
              </a:defRPr>
            </a:lvl5pPr>
          </a:lstStyle>
          <a:p>
            <a:pPr lvl="0"/>
            <a:r>
              <a:rPr kumimoji="1" lang="zh-CN" altLang="en-US" dirty="0"/>
              <a:t>输入具体主讲内容</a:t>
            </a:r>
            <a:endParaRPr kumimoji="1" lang="en-US" altLang="zh-CN" dirty="0"/>
          </a:p>
          <a:p>
            <a:pPr lvl="0"/>
            <a:r>
              <a:rPr kumimoji="1" lang="zh-CN" altLang="en-US" dirty="0"/>
              <a:t>可根据标题数量调整字体大小</a:t>
            </a:r>
            <a:endParaRPr kumimoji="1" lang="zh-CN" altLang="en-US" dirty="0"/>
          </a:p>
        </p:txBody>
      </p:sp>
      <p:sp>
        <p:nvSpPr>
          <p:cNvPr id="17" name="文本占位符 13"/>
          <p:cNvSpPr>
            <a:spLocks noGrp="1"/>
          </p:cNvSpPr>
          <p:nvPr>
            <p:ph type="body" sz="quarter" idx="11" hasCustomPrompt="1"/>
          </p:nvPr>
        </p:nvSpPr>
        <p:spPr>
          <a:xfrm>
            <a:off x="3881755" y="2468880"/>
            <a:ext cx="1127125" cy="1148080"/>
          </a:xfrm>
          <a:prstGeom prst="rect">
            <a:avLst/>
          </a:prstGeom>
        </p:spPr>
        <p:txBody>
          <a:bodyPr anchor="ctr"/>
          <a:lstStyle>
            <a:lvl1pPr algn="ctr">
              <a:buNone/>
              <a:defRPr sz="4000" b="1" i="0">
                <a:solidFill>
                  <a:srgbClr val="FFFFFF"/>
                </a:solidFill>
                <a:latin typeface="Alibaba PuHuiTi B" pitchFamily="18" charset="-122"/>
                <a:ea typeface="Alibaba PuHuiTi B" pitchFamily="18" charset="-122"/>
                <a:cs typeface="Alibaba PuHuiTi B" pitchFamily="18" charset="-122"/>
              </a:defRPr>
            </a:lvl1pPr>
            <a:lvl2pPr>
              <a:buNone/>
              <a:defRPr/>
            </a:lvl2pPr>
            <a:lvl3pPr>
              <a:buNone/>
              <a:defRPr/>
            </a:lvl3pPr>
            <a:lvl4pPr>
              <a:buNone/>
              <a:defRPr/>
            </a:lvl4pPr>
            <a:lvl5pPr>
              <a:buNone/>
              <a:defRPr/>
            </a:lvl5pPr>
          </a:lstStyle>
          <a:p>
            <a:pPr lvl="0"/>
            <a:r>
              <a:rPr kumimoji="1" lang="zh-CN" altLang="en-US" dirty="0"/>
              <a:t>章</a:t>
            </a:r>
            <a:endParaRPr kumimoji="1"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章节页版式（一级标题）">
    <p:spTree>
      <p:nvGrpSpPr>
        <p:cNvPr id="1" name=""/>
        <p:cNvGrpSpPr/>
        <p:nvPr/>
      </p:nvGrpSpPr>
      <p:grpSpPr>
        <a:xfrm>
          <a:off x="0" y="0"/>
          <a:ext cx="0" cy="0"/>
          <a:chOff x="0" y="0"/>
          <a:chExt cx="0" cy="0"/>
        </a:xfrm>
      </p:grpSpPr>
      <p:sp>
        <p:nvSpPr>
          <p:cNvPr id="12" name="标题 11"/>
          <p:cNvSpPr>
            <a:spLocks noGrp="1"/>
          </p:cNvSpPr>
          <p:nvPr>
            <p:ph type="title" hasCustomPrompt="1"/>
          </p:nvPr>
        </p:nvSpPr>
        <p:spPr>
          <a:xfrm>
            <a:off x="5232400" y="2766218"/>
            <a:ext cx="6654800" cy="1325563"/>
          </a:xfrm>
          <a:prstGeom prst="rect">
            <a:avLst/>
          </a:prstGeom>
        </p:spPr>
        <p:txBody>
          <a:bodyPr/>
          <a:lstStyle>
            <a:lvl1pPr>
              <a:defRPr sz="3200" b="0" i="0">
                <a:solidFill>
                  <a:schemeClr val="tx1">
                    <a:lumMod val="85000"/>
                    <a:lumOff val="15000"/>
                  </a:schemeClr>
                </a:solidFill>
                <a:latin typeface="Alibaba PuHuiTi B" pitchFamily="18" charset="-122"/>
                <a:ea typeface="Alibaba PuHuiTi B" pitchFamily="18" charset="-122"/>
                <a:cs typeface="Alibaba PuHuiTi B" pitchFamily="18" charset="-122"/>
              </a:defRPr>
            </a:lvl1pPr>
          </a:lstStyle>
          <a:p>
            <a:r>
              <a:rPr kumimoji="1" lang="zh-CN" altLang="en-US" dirty="0"/>
              <a:t>章节标题，右侧章节数字需自行设置</a:t>
            </a:r>
            <a:endParaRPr kumimoji="1" lang="zh-CN" altLang="en-US" dirty="0"/>
          </a:p>
        </p:txBody>
      </p:sp>
      <p:sp>
        <p:nvSpPr>
          <p:cNvPr id="14" name="文本占位符 13"/>
          <p:cNvSpPr>
            <a:spLocks noGrp="1"/>
          </p:cNvSpPr>
          <p:nvPr>
            <p:ph type="body" sz="quarter" idx="10" hasCustomPrompt="1"/>
          </p:nvPr>
        </p:nvSpPr>
        <p:spPr>
          <a:xfrm>
            <a:off x="3881755" y="2468880"/>
            <a:ext cx="1127125" cy="1148080"/>
          </a:xfrm>
          <a:prstGeom prst="rect">
            <a:avLst/>
          </a:prstGeom>
        </p:spPr>
        <p:txBody>
          <a:bodyPr anchor="ctr"/>
          <a:lstStyle>
            <a:lvl1pPr algn="ctr">
              <a:buNone/>
              <a:defRPr sz="4000" b="1" i="0">
                <a:solidFill>
                  <a:srgbClr val="FFFFFF"/>
                </a:solidFill>
                <a:latin typeface="Alibaba PuHuiTi B" pitchFamily="18" charset="-122"/>
                <a:ea typeface="Alibaba PuHuiTi B" pitchFamily="18" charset="-122"/>
                <a:cs typeface="Alibaba PuHuiTi B" pitchFamily="18" charset="-122"/>
              </a:defRPr>
            </a:lvl1pPr>
            <a:lvl2pPr>
              <a:buNone/>
              <a:defRPr/>
            </a:lvl2pPr>
            <a:lvl3pPr>
              <a:buNone/>
              <a:defRPr/>
            </a:lvl3pPr>
            <a:lvl4pPr>
              <a:buNone/>
              <a:defRPr/>
            </a:lvl4pPr>
            <a:lvl5pPr>
              <a:buNone/>
              <a:defRPr/>
            </a:lvl5pPr>
          </a:lstStyle>
          <a:p>
            <a:pPr lvl="0"/>
            <a:r>
              <a:rPr kumimoji="1" lang="zh-CN" altLang="en-US" dirty="0"/>
              <a:t>章</a:t>
            </a:r>
            <a:endParaRPr kumimoji="1"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二级标题+正文内容（无编号）">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10880" y="234029"/>
            <a:ext cx="8771021" cy="517190"/>
          </a:xfrm>
          <a:prstGeom prst="rect">
            <a:avLst/>
          </a:prstGeom>
        </p:spPr>
        <p:txBody>
          <a:bodyPr anchor="ctr" anchorCtr="0"/>
          <a:lstStyle>
            <a:lvl1pPr>
              <a:defRPr sz="2400" b="1" i="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10" name="文本占位符 9"/>
          <p:cNvSpPr>
            <a:spLocks noGrp="1"/>
          </p:cNvSpPr>
          <p:nvPr>
            <p:ph type="body" sz="quarter" idx="10" hasCustomPrompt="1"/>
          </p:nvPr>
        </p:nvSpPr>
        <p:spPr>
          <a:xfrm>
            <a:off x="710880" y="940081"/>
            <a:ext cx="10698800"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710880" y="1656000"/>
            <a:ext cx="1069880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二级标题+正文内容（无编号）">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10880" y="234029"/>
            <a:ext cx="8771021" cy="517190"/>
          </a:xfrm>
          <a:prstGeom prst="rect">
            <a:avLst/>
          </a:prstGeom>
        </p:spPr>
        <p:txBody>
          <a:bodyPr anchor="ctr" anchorCtr="0"/>
          <a:lstStyle>
            <a:lvl1pPr>
              <a:defRPr sz="2400" b="1" i="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10" name="文本占位符 9"/>
          <p:cNvSpPr>
            <a:spLocks noGrp="1"/>
          </p:cNvSpPr>
          <p:nvPr>
            <p:ph type="body" sz="quarter" idx="10" hasCustomPrompt="1"/>
          </p:nvPr>
        </p:nvSpPr>
        <p:spPr>
          <a:xfrm>
            <a:off x="710880" y="940081"/>
            <a:ext cx="10698800"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
        <p:nvSpPr>
          <p:cNvPr id="12" name="文本占位符 11"/>
          <p:cNvSpPr>
            <a:spLocks noGrp="1"/>
          </p:cNvSpPr>
          <p:nvPr>
            <p:ph type="body" sz="quarter" idx="11" hasCustomPrompt="1"/>
          </p:nvPr>
        </p:nvSpPr>
        <p:spPr>
          <a:xfrm>
            <a:off x="710880" y="1656000"/>
            <a:ext cx="10698800" cy="4219575"/>
          </a:xfrm>
          <a:prstGeom prst="rect">
            <a:avLst/>
          </a:prstGeom>
        </p:spPr>
        <p:txBody>
          <a:bodyPr/>
          <a:lstStyle>
            <a:lvl1pPr marL="0" indent="0">
              <a:lnSpc>
                <a:spcPct val="150000"/>
              </a:lnSpc>
              <a:buNone/>
              <a:defRPr sz="160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此为正文内容，字体不可改，阿里巴巴普惠体</a:t>
            </a:r>
            <a:r>
              <a:rPr lang="en-US" altLang="zh-CN" dirty="0"/>
              <a:t>16</a:t>
            </a:r>
            <a:r>
              <a:rPr lang="zh-CN" altLang="en-US" dirty="0"/>
              <a:t>号</a:t>
            </a:r>
            <a:endParaRPr lang="en-US" altLang="zh-CN" dirty="0"/>
          </a:p>
          <a:p>
            <a:pPr lvl="0"/>
            <a:r>
              <a:rPr lang="zh-CN" altLang="en-US" dirty="0"/>
              <a:t>建议不超过三行，以图文并茂的方式讲解知识</a:t>
            </a:r>
            <a:endParaRPr lang="zh-CN"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二级标题+正文内容（项目符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81" y="1646133"/>
            <a:ext cx="10749598" cy="4219575"/>
          </a:xfrm>
          <a:prstGeom prst="rect">
            <a:avLst/>
          </a:prstGeom>
        </p:spPr>
        <p:txBody>
          <a:bodyPr/>
          <a:lstStyle>
            <a:lvl1pPr marL="360045" indent="-360045">
              <a:lnSpc>
                <a:spcPct val="150000"/>
              </a:lnSpc>
              <a:buClr>
                <a:srgbClr val="404040"/>
              </a:buClr>
              <a:buSzPct val="85000"/>
              <a:buFont typeface="Wingdings" panose="05000000000000000000" pitchFamily="2" charset="2"/>
              <a:buChar char="l"/>
              <a:defRPr lang="en-US" altLang="zh-CN" sz="1600" b="0" i="0" dirty="0">
                <a:solidFill>
                  <a:schemeClr val="tx1">
                    <a:lumMod val="85000"/>
                    <a:lumOff val="15000"/>
                  </a:schemeClr>
                </a:solidFill>
                <a:latin typeface="Alibaba PuHuiTi R" pitchFamily="18" charset="-122"/>
                <a:ea typeface="Alibaba PuHuiTi R" pitchFamily="18" charset="-122"/>
                <a:cs typeface="Alibaba PuHuiTi R" pitchFamily="18" charset="-122"/>
              </a:defRPr>
            </a:lvl1pPr>
            <a:lvl2pPr marL="719455" indent="-358775">
              <a:lnSpc>
                <a:spcPct val="150000"/>
              </a:lnSpc>
              <a:buFont typeface="Wingdings" panose="05000000000000000000" pitchFamily="2" charset="2"/>
              <a:buChar char="l"/>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Arial" panose="020B0604020202020204" pitchFamily="34" charset="0"/>
              <a:buChar char="•"/>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24418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6" name="文本占位符 9"/>
          <p:cNvSpPr>
            <a:spLocks noGrp="1"/>
          </p:cNvSpPr>
          <p:nvPr>
            <p:ph type="body" sz="quarter" idx="10" hasCustomPrompt="1"/>
          </p:nvPr>
        </p:nvSpPr>
        <p:spPr>
          <a:xfrm>
            <a:off x="710880" y="940081"/>
            <a:ext cx="10749599" cy="517190"/>
          </a:xfrm>
          <a:prstGeom prst="rect">
            <a:avLst/>
          </a:prstGeom>
        </p:spPr>
        <p:txBody>
          <a:bodyPr anchor="ctr" anchorCtr="0"/>
          <a:lstStyle>
            <a:lvl1pPr marL="0" indent="0">
              <a:buNone/>
              <a:defRPr lang="zh-CN" altLang="en-US" sz="1800" b="1"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marL="0" lvl="0" indent="0">
              <a:buNone/>
            </a:pPr>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二级标题+正文内容（数字编号）">
    <p:spTree>
      <p:nvGrpSpPr>
        <p:cNvPr id="1" name=""/>
        <p:cNvGrpSpPr/>
        <p:nvPr/>
      </p:nvGrpSpPr>
      <p:grpSpPr>
        <a:xfrm>
          <a:off x="0" y="0"/>
          <a:ext cx="0" cy="0"/>
          <a:chOff x="0" y="0"/>
          <a:chExt cx="0" cy="0"/>
        </a:xfrm>
      </p:grpSpPr>
      <p:sp>
        <p:nvSpPr>
          <p:cNvPr id="4" name="文本占位符 11"/>
          <p:cNvSpPr>
            <a:spLocks noGrp="1"/>
          </p:cNvSpPr>
          <p:nvPr>
            <p:ph type="body" sz="quarter" idx="11" hasCustomPrompt="1"/>
          </p:nvPr>
        </p:nvSpPr>
        <p:spPr>
          <a:xfrm>
            <a:off x="710879" y="1646133"/>
            <a:ext cx="10719120" cy="4219575"/>
          </a:xfrm>
          <a:prstGeom prst="rect">
            <a:avLst/>
          </a:prstGeom>
        </p:spPr>
        <p:txBody>
          <a:bodyPr/>
          <a:lstStyle>
            <a:lvl1pPr marL="360045" indent="-360045">
              <a:lnSpc>
                <a:spcPct val="150000"/>
              </a:lnSpc>
              <a:buClr>
                <a:srgbClr val="404040"/>
              </a:buClr>
              <a:buSzPct val="85000"/>
              <a:buFont typeface="+mj-lt"/>
              <a:buAutoNum type="arabicPeriod"/>
              <a:defRPr lang="en-US" altLang="zh-CN" sz="16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720090" indent="-360045">
              <a:lnSpc>
                <a:spcPct val="150000"/>
              </a:lnSpc>
              <a:buFont typeface="+mj-lt"/>
              <a:buAutoNum type="arabicPeriod"/>
              <a:defRPr lang="en-US" altLang="zh-CN" sz="1400" b="0" i="0" dirty="0">
                <a:latin typeface="Alibaba PuHuiTi R" pitchFamily="18" charset="-122"/>
                <a:ea typeface="Alibaba PuHuiTi R" pitchFamily="18" charset="-122"/>
                <a:cs typeface="Alibaba PuHuiTi R" pitchFamily="18" charset="-122"/>
              </a:defRPr>
            </a:lvl2pPr>
            <a:lvl3pPr marL="1079500" indent="-358775">
              <a:lnSpc>
                <a:spcPct val="150000"/>
              </a:lnSpc>
              <a:buFont typeface="+mj-ea"/>
              <a:buAutoNum type="circleNumDbPlain"/>
              <a:defRPr lang="zh-CN" altLang="en-US" sz="1400" b="0" i="0" dirty="0"/>
            </a:lvl3pPr>
          </a:lstStyle>
          <a:p>
            <a:pPr marL="0" lvl="0" indent="0">
              <a:lnSpc>
                <a:spcPct val="150000"/>
              </a:lnSpc>
              <a:buNone/>
            </a:pPr>
            <a:r>
              <a:rPr lang="zh-CN" altLang="en-US" dirty="0"/>
              <a:t>此处以罗列的方式表达</a:t>
            </a:r>
            <a:r>
              <a:rPr lang="en-US" altLang="zh-CN" dirty="0"/>
              <a:t>XXX</a:t>
            </a:r>
            <a:r>
              <a:rPr lang="zh-CN" altLang="en-US" dirty="0"/>
              <a:t>技术特性</a:t>
            </a:r>
            <a:r>
              <a:rPr lang="en-US" altLang="zh-CN" dirty="0"/>
              <a:t>/</a:t>
            </a:r>
            <a:r>
              <a:rPr lang="zh-CN" altLang="en-US" dirty="0"/>
              <a:t>要点等</a:t>
            </a:r>
            <a:endParaRPr lang="en-US" altLang="zh-CN" dirty="0"/>
          </a:p>
          <a:p>
            <a:pPr lvl="1"/>
            <a:r>
              <a:rPr lang="zh-CN" altLang="en-US" dirty="0"/>
              <a:t>技术特性</a:t>
            </a:r>
            <a:r>
              <a:rPr lang="en-US" altLang="zh-CN" dirty="0"/>
              <a:t>1</a:t>
            </a:r>
            <a:endParaRPr lang="en-US" altLang="zh-CN" dirty="0"/>
          </a:p>
          <a:p>
            <a:pPr lvl="1"/>
            <a:r>
              <a:rPr lang="zh-CN" altLang="en-US" dirty="0"/>
              <a:t>技术特性</a:t>
            </a:r>
            <a:r>
              <a:rPr lang="en-US" altLang="zh-CN" dirty="0"/>
              <a:t>2</a:t>
            </a:r>
            <a:endParaRPr lang="en-US" altLang="zh-CN" dirty="0"/>
          </a:p>
          <a:p>
            <a:pPr lvl="2"/>
            <a:r>
              <a:rPr lang="zh-CN" altLang="en-US" dirty="0"/>
              <a:t>要点</a:t>
            </a:r>
            <a:r>
              <a:rPr lang="en-US" altLang="zh-CN" dirty="0"/>
              <a:t>1</a:t>
            </a:r>
            <a:endParaRPr lang="en-US" altLang="zh-CN" dirty="0"/>
          </a:p>
          <a:p>
            <a:pPr lvl="2"/>
            <a:r>
              <a:rPr lang="zh-CN" altLang="en-US" dirty="0"/>
              <a:t>要点</a:t>
            </a:r>
            <a:r>
              <a:rPr lang="en-US" altLang="zh-CN" dirty="0"/>
              <a:t>2</a:t>
            </a:r>
            <a:endParaRPr lang="zh-CN" altLang="en-US" dirty="0"/>
          </a:p>
        </p:txBody>
      </p:sp>
      <p:sp>
        <p:nvSpPr>
          <p:cNvPr id="5" name="标题 1"/>
          <p:cNvSpPr>
            <a:spLocks noGrp="1"/>
          </p:cNvSpPr>
          <p:nvPr>
            <p:ph type="title" hasCustomPrompt="1"/>
          </p:nvPr>
        </p:nvSpPr>
        <p:spPr>
          <a:xfrm>
            <a:off x="710880" y="234029"/>
            <a:ext cx="8771021" cy="517190"/>
          </a:xfrm>
          <a:prstGeom prst="rect">
            <a:avLst/>
          </a:prstGeom>
        </p:spPr>
        <p:txBody>
          <a:bodyPr anchor="ctr" anchorCtr="0"/>
          <a:lstStyle>
            <a:lvl1pPr>
              <a:defRPr lang="zh-CN" altLang="en-US" sz="2400" i="0" dirty="0">
                <a:solidFill>
                  <a:schemeClr val="tx1">
                    <a:lumMod val="65000"/>
                    <a:lumOff val="35000"/>
                  </a:schemeClr>
                </a:solidFill>
                <a:latin typeface="Alibaba PuHuiTi B" pitchFamily="18" charset="-122"/>
                <a:ea typeface="Alibaba PuHuiTi B" pitchFamily="18" charset="-122"/>
                <a:cs typeface="Alibaba PuHuiTi B" pitchFamily="18" charset="-122"/>
              </a:defRPr>
            </a:lvl1pPr>
          </a:lstStyle>
          <a:p>
            <a:pPr lvl="0"/>
            <a:r>
              <a:rPr lang="zh-CN" altLang="en-US" dirty="0"/>
              <a:t>正文一级标题</a:t>
            </a:r>
            <a:r>
              <a:rPr lang="en-US" altLang="zh-CN" dirty="0"/>
              <a:t>-</a:t>
            </a:r>
            <a:r>
              <a:rPr lang="zh-CN" altLang="en-US" dirty="0"/>
              <a:t>阿里巴巴普惠体</a:t>
            </a:r>
            <a:r>
              <a:rPr lang="en-US" altLang="zh-CN" dirty="0"/>
              <a:t>24</a:t>
            </a:r>
            <a:r>
              <a:rPr lang="zh-CN" altLang="en-US" dirty="0"/>
              <a:t>号</a:t>
            </a:r>
            <a:endParaRPr lang="zh-CN" altLang="en-US" dirty="0"/>
          </a:p>
        </p:txBody>
      </p:sp>
      <p:sp>
        <p:nvSpPr>
          <p:cNvPr id="6" name="文本占位符 9"/>
          <p:cNvSpPr>
            <a:spLocks noGrp="1"/>
          </p:cNvSpPr>
          <p:nvPr>
            <p:ph type="body" sz="quarter" idx="10" hasCustomPrompt="1"/>
          </p:nvPr>
        </p:nvSpPr>
        <p:spPr>
          <a:xfrm>
            <a:off x="710881" y="940081"/>
            <a:ext cx="10719120" cy="517190"/>
          </a:xfrm>
          <a:prstGeom prst="rect">
            <a:avLst/>
          </a:prstGeom>
        </p:spPr>
        <p:txBody>
          <a:bodyPr anchor="ctr" anchorCtr="0"/>
          <a:lstStyle>
            <a:lvl1pPr marL="0" indent="0">
              <a:buNone/>
              <a:defRPr sz="1800" b="1">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stStyle>
          <a:p>
            <a:pPr lvl="0"/>
            <a:r>
              <a:rPr lang="zh-CN" altLang="en-US" dirty="0"/>
              <a:t>正文二级标题</a:t>
            </a:r>
            <a:r>
              <a:rPr lang="en-US" altLang="zh-CN" dirty="0"/>
              <a:t>-</a:t>
            </a:r>
            <a:r>
              <a:rPr lang="zh-CN" altLang="en-US" dirty="0"/>
              <a:t>阿里巴巴普惠体</a:t>
            </a:r>
            <a:r>
              <a:rPr lang="en-US" altLang="zh-CN" dirty="0"/>
              <a:t>18</a:t>
            </a:r>
            <a:r>
              <a:rPr lang="zh-CN" altLang="en-US" dirty="0"/>
              <a:t>号</a:t>
            </a:r>
            <a:endParaRPr lang="zh-CN"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image" Target="../media/image1.png"/><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4" Type="http://schemas.openxmlformats.org/officeDocument/2006/relationships/theme" Target="../theme/theme3.xml"/><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6.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15.xml"/><Relationship Id="rId8" Type="http://schemas.openxmlformats.org/officeDocument/2006/relationships/slideLayout" Target="../slideLayouts/slideLayout14.xml"/><Relationship Id="rId7" Type="http://schemas.openxmlformats.org/officeDocument/2006/relationships/slideLayout" Target="../slideLayouts/slideLayout13.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 Id="rId3" Type="http://schemas.openxmlformats.org/officeDocument/2006/relationships/slideLayout" Target="../slideLayouts/slideLayout9.xml"/><Relationship Id="rId2" Type="http://schemas.openxmlformats.org/officeDocument/2006/relationships/slideLayout" Target="../slideLayouts/slideLayout8.xml"/><Relationship Id="rId17" Type="http://schemas.openxmlformats.org/officeDocument/2006/relationships/theme" Target="../theme/theme6.xml"/><Relationship Id="rId16" Type="http://schemas.openxmlformats.org/officeDocument/2006/relationships/image" Target="../media/image4.png"/><Relationship Id="rId15" Type="http://schemas.openxmlformats.org/officeDocument/2006/relationships/slideLayout" Target="../slideLayouts/slideLayout21.xml"/><Relationship Id="rId14" Type="http://schemas.openxmlformats.org/officeDocument/2006/relationships/slideLayout" Target="../slideLayouts/slideLayout20.xml"/><Relationship Id="rId13" Type="http://schemas.openxmlformats.org/officeDocument/2006/relationships/slideLayout" Target="../slideLayouts/slideLayout19.xml"/><Relationship Id="rId12" Type="http://schemas.openxmlformats.org/officeDocument/2006/relationships/slideLayout" Target="../slideLayouts/slideLayout18.xml"/><Relationship Id="rId11" Type="http://schemas.openxmlformats.org/officeDocument/2006/relationships/slideLayout" Target="../slideLayouts/slideLayout17.xml"/><Relationship Id="rId10" Type="http://schemas.openxmlformats.org/officeDocument/2006/relationships/slideLayout" Target="../slideLayouts/slideLayout16.xml"/><Relationship Id="rId1" Type="http://schemas.openxmlformats.org/officeDocument/2006/relationships/slideLayout" Target="../slideLayouts/slideLayout7.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image" Target="../media/image5.png"/><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26" name="图片 2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721677" y="5726430"/>
            <a:ext cx="2748647" cy="448662"/>
          </a:xfrm>
          <a:prstGeom prst="rect">
            <a:avLst/>
          </a:prstGeom>
        </p:spPr>
      </p:pic>
      <p:sp>
        <p:nvSpPr>
          <p:cNvPr id="30" name="六边形 29"/>
          <p:cNvSpPr/>
          <p:nvPr userDrawn="1"/>
        </p:nvSpPr>
        <p:spPr>
          <a:xfrm rot="5400000">
            <a:off x="8672366" y="-244234"/>
            <a:ext cx="1034350" cy="1136649"/>
          </a:xfrm>
          <a:custGeom>
            <a:avLst/>
            <a:gdLst>
              <a:gd name="connsiteX0" fmla="*/ 0 w 1318512"/>
              <a:gd name="connsiteY0" fmla="*/ 568325 h 1136649"/>
              <a:gd name="connsiteX1" fmla="*/ 284162 w 1318512"/>
              <a:gd name="connsiteY1" fmla="*/ 0 h 1136649"/>
              <a:gd name="connsiteX2" fmla="*/ 1034350 w 1318512"/>
              <a:gd name="connsiteY2" fmla="*/ 0 h 1136649"/>
              <a:gd name="connsiteX3" fmla="*/ 1318512 w 1318512"/>
              <a:gd name="connsiteY3" fmla="*/ 568325 h 1136649"/>
              <a:gd name="connsiteX4" fmla="*/ 1034350 w 1318512"/>
              <a:gd name="connsiteY4" fmla="*/ 1136649 h 1136649"/>
              <a:gd name="connsiteX5" fmla="*/ 284162 w 1318512"/>
              <a:gd name="connsiteY5" fmla="*/ 1136649 h 1136649"/>
              <a:gd name="connsiteX6" fmla="*/ 0 w 1318512"/>
              <a:gd name="connsiteY6" fmla="*/ 568325 h 1136649"/>
              <a:gd name="connsiteX0-1" fmla="*/ 0 w 1034350"/>
              <a:gd name="connsiteY0-2" fmla="*/ 1136649 h 1136649"/>
              <a:gd name="connsiteX1-3" fmla="*/ 0 w 1034350"/>
              <a:gd name="connsiteY1-4" fmla="*/ 0 h 1136649"/>
              <a:gd name="connsiteX2-5" fmla="*/ 750188 w 1034350"/>
              <a:gd name="connsiteY2-6" fmla="*/ 0 h 1136649"/>
              <a:gd name="connsiteX3-7" fmla="*/ 1034350 w 1034350"/>
              <a:gd name="connsiteY3-8" fmla="*/ 568325 h 1136649"/>
              <a:gd name="connsiteX4-9" fmla="*/ 750188 w 1034350"/>
              <a:gd name="connsiteY4-10" fmla="*/ 1136649 h 1136649"/>
              <a:gd name="connsiteX5-11" fmla="*/ 0 w 1034350"/>
              <a:gd name="connsiteY5-12" fmla="*/ 1136649 h 1136649"/>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034350" h="1136649">
                <a:moveTo>
                  <a:pt x="0" y="1136649"/>
                </a:moveTo>
                <a:lnTo>
                  <a:pt x="0" y="0"/>
                </a:lnTo>
                <a:lnTo>
                  <a:pt x="750188" y="0"/>
                </a:lnTo>
                <a:lnTo>
                  <a:pt x="1034350" y="568325"/>
                </a:lnTo>
                <a:lnTo>
                  <a:pt x="750188" y="1136649"/>
                </a:lnTo>
                <a:lnTo>
                  <a:pt x="0" y="1136649"/>
                </a:lnTo>
                <a:close/>
              </a:path>
            </a:pathLst>
          </a:cu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六边形 30"/>
          <p:cNvSpPr/>
          <p:nvPr userDrawn="1"/>
        </p:nvSpPr>
        <p:spPr>
          <a:xfrm rot="5400000">
            <a:off x="9521078" y="753888"/>
            <a:ext cx="523072" cy="450925"/>
          </a:xfrm>
          <a:prstGeom prst="hexagon">
            <a:avLst/>
          </a:prstGeom>
          <a:solidFill>
            <a:srgbClr val="49504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六边形 31"/>
          <p:cNvSpPr/>
          <p:nvPr userDrawn="1"/>
        </p:nvSpPr>
        <p:spPr>
          <a:xfrm rot="5400000">
            <a:off x="8027944" y="996957"/>
            <a:ext cx="523072" cy="450925"/>
          </a:xfrm>
          <a:prstGeom prst="hexagon">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六边形 32"/>
          <p:cNvSpPr/>
          <p:nvPr userDrawn="1"/>
        </p:nvSpPr>
        <p:spPr>
          <a:xfrm rot="5400000">
            <a:off x="10287577" y="140894"/>
            <a:ext cx="196767" cy="169627"/>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六边形 33"/>
          <p:cNvSpPr/>
          <p:nvPr userDrawn="1"/>
        </p:nvSpPr>
        <p:spPr>
          <a:xfrm rot="5400000">
            <a:off x="3684719" y="893697"/>
            <a:ext cx="886529" cy="764250"/>
          </a:xfrm>
          <a:prstGeom prst="hexagon">
            <a:avLst/>
          </a:prstGeom>
          <a:noFill/>
          <a:ln w="9525">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六边形 34"/>
          <p:cNvSpPr/>
          <p:nvPr userDrawn="1"/>
        </p:nvSpPr>
        <p:spPr>
          <a:xfrm rot="5400000">
            <a:off x="11266257" y="1225116"/>
            <a:ext cx="206955" cy="178410"/>
          </a:xfrm>
          <a:prstGeom prst="hexagon">
            <a:avLst/>
          </a:prstGeom>
          <a:noFill/>
          <a:ln w="9525">
            <a:solidFill>
              <a:srgbClr val="AD2B2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六边形 35"/>
          <p:cNvSpPr/>
          <p:nvPr userDrawn="1"/>
        </p:nvSpPr>
        <p:spPr>
          <a:xfrm rot="5400000">
            <a:off x="918490" y="676500"/>
            <a:ext cx="206955" cy="178410"/>
          </a:xfrm>
          <a:prstGeom prst="hexagon">
            <a:avLst/>
          </a:prstGeom>
          <a:solidFill>
            <a:srgbClr val="AD2B26"/>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六边形 36"/>
          <p:cNvSpPr/>
          <p:nvPr userDrawn="1"/>
        </p:nvSpPr>
        <p:spPr>
          <a:xfrm rot="5400000">
            <a:off x="4564916" y="775592"/>
            <a:ext cx="369001" cy="318105"/>
          </a:xfrm>
          <a:prstGeom prst="hexagon">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 name="直线连接符 2"/>
          <p:cNvCxnSpPr/>
          <p:nvPr userDrawn="1"/>
        </p:nvCxnSpPr>
        <p:spPr>
          <a:xfrm>
            <a:off x="9997213" y="1131213"/>
            <a:ext cx="647089" cy="396648"/>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直线连接符 40"/>
          <p:cNvCxnSpPr/>
          <p:nvPr userDrawn="1"/>
        </p:nvCxnSpPr>
        <p:spPr>
          <a:xfrm>
            <a:off x="3898416" y="466240"/>
            <a:ext cx="691948" cy="366317"/>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Lst>
  <p:txStyles>
    <p:titleStyle>
      <a:lvl1pPr algn="ctr" rtl="0" eaLnBrk="0" fontAlgn="base" hangingPunct="0">
        <a:spcBef>
          <a:spcPct val="0"/>
        </a:spcBef>
        <a:spcAft>
          <a:spcPct val="0"/>
        </a:spcAft>
        <a:defRPr sz="5865" kern="1200">
          <a:solidFill>
            <a:schemeClr val="tx1"/>
          </a:solidFill>
          <a:latin typeface="+mj-lt"/>
          <a:ea typeface="+mj-ea"/>
          <a:cs typeface="+mj-cs"/>
        </a:defRPr>
      </a:lvl1pPr>
      <a:lvl2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2pPr>
      <a:lvl3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3pPr>
      <a:lvl4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4pPr>
      <a:lvl5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5pPr>
      <a:lvl6pPr marL="6096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6pPr>
      <a:lvl7pPr marL="12192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7pPr>
      <a:lvl8pPr marL="18288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8pPr>
      <a:lvl9pPr marL="24384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4265" kern="1200">
          <a:solidFill>
            <a:schemeClr val="tx1"/>
          </a:solidFill>
          <a:latin typeface="+mn-lt"/>
          <a:ea typeface="+mn-ea"/>
          <a:cs typeface="+mn-cs"/>
        </a:defRPr>
      </a:lvl1pPr>
      <a:lvl2pPr marL="990600" indent="-381000" algn="l" rtl="0" eaLnBrk="0" fontAlgn="base" hangingPunct="0">
        <a:spcBef>
          <a:spcPct val="20000"/>
        </a:spcBef>
        <a:spcAft>
          <a:spcPct val="0"/>
        </a:spcAft>
        <a:buFont typeface="Arial" panose="020B0604020202020204" pitchFamily="34" charset="0"/>
        <a:buChar char="–"/>
        <a:defRPr sz="3735" kern="1200">
          <a:solidFill>
            <a:schemeClr val="tx1"/>
          </a:solidFill>
          <a:latin typeface="+mn-lt"/>
          <a:ea typeface="+mn-ea"/>
          <a:cs typeface="+mn-cs"/>
        </a:defRPr>
      </a:lvl2pPr>
      <a:lvl3pPr marL="1524000" indent="-3048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1" name="矩形 10"/>
          <p:cNvSpPr/>
          <p:nvPr userDrawn="1"/>
        </p:nvSpPr>
        <p:spPr bwMode="auto">
          <a:xfrm>
            <a:off x="10890251" y="6786000"/>
            <a:ext cx="1301749" cy="72000"/>
          </a:xfrm>
          <a:prstGeom prst="rect">
            <a:avLst/>
          </a:prstGeom>
          <a:solidFill>
            <a:srgbClr val="49504F"/>
          </a:solidFill>
          <a:ln w="9525" cap="flat" cmpd="sng" algn="ctr">
            <a:noFill/>
            <a:prstDash val="solid"/>
            <a:round/>
            <a:headEnd type="none" w="med" len="med"/>
            <a:tailEnd type="none" w="med" len="med"/>
          </a:ln>
          <a:effectLst/>
        </p:spPr>
        <p:txBody>
          <a:bodyPr/>
          <a:lstStyle/>
          <a:p>
            <a:pPr>
              <a:buFont typeface="Arial" panose="020B0604020202020204" pitchFamily="34" charset="0"/>
              <a:buNone/>
              <a:defRPr/>
            </a:pPr>
            <a:endParaRPr lang="zh-CN" altLang="en-US" sz="2400">
              <a:latin typeface="Segoe UI" panose="020B0502040204020203" pitchFamily="34" charset="0"/>
              <a:ea typeface="微软雅黑" panose="020B0503020204020204" pitchFamily="34" charset="-122"/>
            </a:endParaRPr>
          </a:p>
        </p:txBody>
      </p:sp>
      <p:sp>
        <p:nvSpPr>
          <p:cNvPr id="22" name="矩形 22"/>
          <p:cNvSpPr>
            <a:spLocks noChangeArrowheads="1"/>
          </p:cNvSpPr>
          <p:nvPr userDrawn="1"/>
        </p:nvSpPr>
        <p:spPr bwMode="auto">
          <a:xfrm>
            <a:off x="1" y="6786000"/>
            <a:ext cx="10818284" cy="72000"/>
          </a:xfrm>
          <a:prstGeom prst="rect">
            <a:avLst/>
          </a:prstGeom>
          <a:solidFill>
            <a:srgbClr val="AD2B26"/>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defRPr/>
            </a:pPr>
            <a:endParaRPr lang="zh-CN" altLang="en-US" sz="2400" dirty="0">
              <a:latin typeface="Segoe UI" panose="020B0502040204020203" pitchFamily="34" charset="0"/>
              <a:ea typeface="微软雅黑" panose="020B0503020204020204" pitchFamily="34" charset="-122"/>
            </a:endParaRPr>
          </a:p>
        </p:txBody>
      </p:sp>
      <p:grpSp>
        <p:nvGrpSpPr>
          <p:cNvPr id="5" name="组合 4"/>
          <p:cNvGrpSpPr/>
          <p:nvPr userDrawn="1"/>
        </p:nvGrpSpPr>
        <p:grpSpPr>
          <a:xfrm>
            <a:off x="2126595" y="2260317"/>
            <a:ext cx="2280944" cy="1168683"/>
            <a:chOff x="1984355" y="1223746"/>
            <a:chExt cx="2280944" cy="1168683"/>
          </a:xfrm>
        </p:grpSpPr>
        <p:sp>
          <p:nvSpPr>
            <p:cNvPr id="20" name="文本框 19"/>
            <p:cNvSpPr txBox="1"/>
            <p:nvPr/>
          </p:nvSpPr>
          <p:spPr>
            <a:xfrm>
              <a:off x="2549296" y="1223746"/>
              <a:ext cx="1245854" cy="738664"/>
            </a:xfrm>
            <a:prstGeom prst="rect">
              <a:avLst/>
            </a:prstGeom>
            <a:noFill/>
            <a:ln>
              <a:noFill/>
            </a:ln>
          </p:spPr>
          <p:txBody>
            <a:bodyPr wrap="none" rtlCol="0">
              <a:spAutoFit/>
            </a:bodyPr>
            <a:lstStyle/>
            <a:p>
              <a:pPr algn="ctr"/>
              <a:r>
                <a:rPr lang="zh-CN" altLang="en-US" sz="4200" b="1" i="0" dirty="0">
                  <a:latin typeface="Alibaba PuHuiTi B" pitchFamily="18" charset="-122"/>
                  <a:ea typeface="Alibaba PuHuiTi B" pitchFamily="18" charset="-122"/>
                  <a:cs typeface="Alibaba PuHuiTi B" pitchFamily="18" charset="-122"/>
                </a:rPr>
                <a:t>目录</a:t>
              </a:r>
              <a:endParaRPr lang="zh-CN" altLang="en-US" sz="4200" b="1" i="0" dirty="0">
                <a:latin typeface="Alibaba PuHuiTi B" pitchFamily="18" charset="-122"/>
                <a:ea typeface="Alibaba PuHuiTi B" pitchFamily="18" charset="-122"/>
                <a:cs typeface="Alibaba PuHuiTi B" pitchFamily="18" charset="-122"/>
              </a:endParaRPr>
            </a:p>
          </p:txBody>
        </p:sp>
        <p:sp>
          <p:nvSpPr>
            <p:cNvPr id="21" name="文本框 20"/>
            <p:cNvSpPr txBox="1"/>
            <p:nvPr/>
          </p:nvSpPr>
          <p:spPr>
            <a:xfrm>
              <a:off x="1984355" y="1869209"/>
              <a:ext cx="1833941" cy="523220"/>
            </a:xfrm>
            <a:prstGeom prst="rect">
              <a:avLst/>
            </a:prstGeom>
            <a:noFill/>
            <a:ln>
              <a:noFill/>
            </a:ln>
          </p:spPr>
          <p:txBody>
            <a:bodyPr wrap="square" rtlCol="0">
              <a:spAutoFit/>
            </a:bodyPr>
            <a:lstStyle/>
            <a:p>
              <a:pPr algn="ctr"/>
              <a:r>
                <a:rPr lang="en-US" altLang="zh-CN" sz="2800" dirty="0">
                  <a:solidFill>
                    <a:schemeClr val="bg1">
                      <a:lumMod val="85000"/>
                    </a:schemeClr>
                  </a:solidFill>
                  <a:latin typeface="Verdana" panose="020B0604030504040204" pitchFamily="34" charset="0"/>
                  <a:ea typeface="Verdana" panose="020B0604030504040204" pitchFamily="34" charset="0"/>
                  <a:cs typeface="阿里巴巴普惠体" panose="00020600040101010101" pitchFamily="18" charset="-122"/>
                </a:rPr>
                <a:t>Contents</a:t>
              </a:r>
              <a:endParaRPr lang="zh-CN" altLang="en-US" sz="2800" dirty="0">
                <a:solidFill>
                  <a:schemeClr val="bg1">
                    <a:lumMod val="85000"/>
                  </a:schemeClr>
                </a:solidFill>
                <a:latin typeface="Verdana" panose="020B0604030504040204" pitchFamily="34" charset="0"/>
                <a:ea typeface="阿里巴巴普惠体" panose="00020600040101010101" pitchFamily="18" charset="-122"/>
                <a:cs typeface="阿里巴巴普惠体" panose="00020600040101010101" pitchFamily="18" charset="-122"/>
              </a:endParaRPr>
            </a:p>
          </p:txBody>
        </p:sp>
        <p:cxnSp>
          <p:nvCxnSpPr>
            <p:cNvPr id="23" name="直接连接符 2"/>
            <p:cNvCxnSpPr/>
            <p:nvPr/>
          </p:nvCxnSpPr>
          <p:spPr>
            <a:xfrm>
              <a:off x="4265299" y="1300145"/>
              <a:ext cx="0" cy="106226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六边形 24"/>
            <p:cNvSpPr/>
            <p:nvPr/>
          </p:nvSpPr>
          <p:spPr>
            <a:xfrm rot="5400000">
              <a:off x="2142134" y="1404577"/>
              <a:ext cx="437322" cy="377002"/>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六边形 25"/>
            <p:cNvSpPr/>
            <p:nvPr/>
          </p:nvSpPr>
          <p:spPr>
            <a:xfrm rot="5400000">
              <a:off x="2037082" y="1610051"/>
              <a:ext cx="246109" cy="212163"/>
            </a:xfrm>
            <a:prstGeom prst="hexagon">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cSld>
  <p:clrMap bg1="lt1" tx1="dk1" bg2="lt2" tx2="dk2" accent1="accent1" accent2="accent2" accent3="accent3" accent4="accent4" accent5="accent5" accent6="accent6" hlink="hlink" folHlink="folHlink"/>
  <p:sldLayoutIdLst>
    <p:sldLayoutId id="2147483651" r:id="rId1"/>
  </p:sldLayoutIdLst>
  <p:txStyles>
    <p:titleStyle>
      <a:lvl1pPr algn="l" rtl="0" eaLnBrk="0" fontAlgn="base" hangingPunct="0">
        <a:spcBef>
          <a:spcPct val="0"/>
        </a:spcBef>
        <a:spcAft>
          <a:spcPct val="0"/>
        </a:spcAft>
        <a:defRPr sz="3200" b="1" kern="1200">
          <a:solidFill>
            <a:schemeClr val="tx1"/>
          </a:solidFill>
          <a:latin typeface="黑体" panose="02010609060101010101" pitchFamily="49" charset="-122"/>
          <a:ea typeface="黑体" panose="02010609060101010101" pitchFamily="49" charset="-122"/>
          <a:cs typeface="+mj-cs"/>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p:titleStyle>
    <p:bodyStyle>
      <a:lvl1pPr marL="457200" marR="0" indent="-4572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sz="2400" b="0" i="0" kern="1200">
          <a:solidFill>
            <a:schemeClr val="tx1">
              <a:lumMod val="75000"/>
              <a:lumOff val="25000"/>
            </a:schemeClr>
          </a:solidFill>
          <a:latin typeface="Alibaba PuHuiTi R" pitchFamily="18" charset="-122"/>
          <a:ea typeface="Alibaba PuHuiTi R" pitchFamily="18" charset="-122"/>
          <a:cs typeface="Alibaba PuHuiTi R" pitchFamily="18" charset="-122"/>
        </a:defRPr>
      </a:lvl1pPr>
      <a:lvl2pPr marL="609600" indent="0" algn="l" rtl="0" eaLnBrk="0" fontAlgn="base" hangingPunct="0">
        <a:spcBef>
          <a:spcPct val="20000"/>
        </a:spcBef>
        <a:spcAft>
          <a:spcPct val="0"/>
        </a:spcAft>
        <a:buFont typeface="Arial" panose="020B0604020202020204" pitchFamily="34" charset="0"/>
        <a:buNone/>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椭圆 3"/>
          <p:cNvSpPr/>
          <p:nvPr userDrawn="1"/>
        </p:nvSpPr>
        <p:spPr>
          <a:xfrm>
            <a:off x="1285029" y="2458684"/>
            <a:ext cx="474473" cy="474473"/>
          </a:xfrm>
          <a:prstGeom prst="ellipse">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矩形 10"/>
          <p:cNvSpPr/>
          <p:nvPr userDrawn="1"/>
        </p:nvSpPr>
        <p:spPr bwMode="auto">
          <a:xfrm>
            <a:off x="10890251" y="6786000"/>
            <a:ext cx="1301749" cy="72000"/>
          </a:xfrm>
          <a:prstGeom prst="rect">
            <a:avLst/>
          </a:prstGeom>
          <a:solidFill>
            <a:srgbClr val="49504F"/>
          </a:solidFill>
          <a:ln w="9525" cap="flat" cmpd="sng" algn="ctr">
            <a:noFill/>
            <a:prstDash val="solid"/>
            <a:round/>
            <a:headEnd type="none" w="med" len="med"/>
            <a:tailEnd type="none" w="med" len="med"/>
          </a:ln>
          <a:effectLst/>
        </p:spPr>
        <p:txBody>
          <a:bodyPr/>
          <a:lstStyle/>
          <a:p>
            <a:pPr>
              <a:buFont typeface="Arial" panose="020B0604020202020204" pitchFamily="34" charset="0"/>
              <a:buNone/>
              <a:defRPr/>
            </a:pPr>
            <a:endParaRPr lang="zh-CN" altLang="en-US" sz="2400">
              <a:latin typeface="Segoe UI" panose="020B0502040204020203" pitchFamily="34" charset="0"/>
              <a:ea typeface="微软雅黑" panose="020B0503020204020204" pitchFamily="34" charset="-122"/>
            </a:endParaRPr>
          </a:p>
        </p:txBody>
      </p:sp>
      <p:sp>
        <p:nvSpPr>
          <p:cNvPr id="22" name="矩形 22"/>
          <p:cNvSpPr>
            <a:spLocks noChangeArrowheads="1"/>
          </p:cNvSpPr>
          <p:nvPr userDrawn="1"/>
        </p:nvSpPr>
        <p:spPr bwMode="auto">
          <a:xfrm>
            <a:off x="1" y="6786000"/>
            <a:ext cx="10818284" cy="72000"/>
          </a:xfrm>
          <a:prstGeom prst="rect">
            <a:avLst/>
          </a:prstGeom>
          <a:solidFill>
            <a:srgbClr val="AD2B26"/>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defRPr/>
            </a:pPr>
            <a:endParaRPr lang="zh-CN" altLang="en-US" sz="2400" dirty="0">
              <a:latin typeface="Segoe UI" panose="020B0502040204020203" pitchFamily="34" charset="0"/>
              <a:ea typeface="微软雅黑" panose="020B0503020204020204" pitchFamily="34" charset="-122"/>
            </a:endParaRPr>
          </a:p>
        </p:txBody>
      </p:sp>
      <p:sp>
        <p:nvSpPr>
          <p:cNvPr id="20" name="文本框 19"/>
          <p:cNvSpPr txBox="1"/>
          <p:nvPr/>
        </p:nvSpPr>
        <p:spPr>
          <a:xfrm>
            <a:off x="1732839" y="2333175"/>
            <a:ext cx="2307042" cy="738664"/>
          </a:xfrm>
          <a:prstGeom prst="rect">
            <a:avLst/>
          </a:prstGeom>
          <a:noFill/>
          <a:ln>
            <a:noFill/>
          </a:ln>
        </p:spPr>
        <p:txBody>
          <a:bodyPr wrap="none" rtlCol="0">
            <a:spAutoFit/>
          </a:bodyPr>
          <a:lstStyle/>
          <a:p>
            <a:pPr algn="ctr"/>
            <a:r>
              <a:rPr lang="zh-CN" altLang="en-US" sz="4200" b="1" i="0" dirty="0">
                <a:latin typeface="Alibaba PuHuiTi B" pitchFamily="18" charset="-122"/>
                <a:ea typeface="Alibaba PuHuiTi B" pitchFamily="18" charset="-122"/>
                <a:cs typeface="Alibaba PuHuiTi B" pitchFamily="18" charset="-122"/>
              </a:rPr>
              <a:t>学习目标</a:t>
            </a:r>
            <a:endParaRPr lang="zh-CN" altLang="en-US" sz="4200" b="1" i="0" dirty="0">
              <a:latin typeface="Alibaba PuHuiTi B" pitchFamily="18" charset="-122"/>
              <a:ea typeface="Alibaba PuHuiTi B" pitchFamily="18" charset="-122"/>
              <a:cs typeface="Alibaba PuHuiTi B" pitchFamily="18" charset="-122"/>
            </a:endParaRPr>
          </a:p>
        </p:txBody>
      </p:sp>
      <p:sp>
        <p:nvSpPr>
          <p:cNvPr id="21" name="文本框 20"/>
          <p:cNvSpPr txBox="1"/>
          <p:nvPr/>
        </p:nvSpPr>
        <p:spPr>
          <a:xfrm>
            <a:off x="702992" y="2983479"/>
            <a:ext cx="3873724" cy="415498"/>
          </a:xfrm>
          <a:prstGeom prst="rect">
            <a:avLst/>
          </a:prstGeom>
          <a:noFill/>
          <a:ln>
            <a:noFill/>
          </a:ln>
        </p:spPr>
        <p:txBody>
          <a:bodyPr wrap="square" rtlCol="0">
            <a:spAutoFit/>
          </a:bodyPr>
          <a:lstStyle/>
          <a:p>
            <a:pPr algn="ctr"/>
            <a:r>
              <a:rPr lang="en-US" altLang="zh-CN" sz="2100" dirty="0">
                <a:solidFill>
                  <a:schemeClr val="bg1">
                    <a:lumMod val="85000"/>
                  </a:schemeClr>
                </a:solidFill>
                <a:latin typeface="Verdana" panose="020B0604030504040204" pitchFamily="34" charset="0"/>
                <a:ea typeface="Verdana" panose="020B0604030504040204" pitchFamily="34" charset="0"/>
                <a:cs typeface="阿里巴巴普惠体" panose="00020600040101010101" pitchFamily="18" charset="-122"/>
              </a:rPr>
              <a:t>Learning</a:t>
            </a:r>
            <a:r>
              <a:rPr lang="zh-CN" altLang="en-US" sz="2100" dirty="0">
                <a:solidFill>
                  <a:schemeClr val="bg1">
                    <a:lumMod val="85000"/>
                  </a:schemeClr>
                </a:solidFill>
                <a:latin typeface="Verdana" panose="020B0604030504040204" pitchFamily="34" charset="0"/>
                <a:ea typeface="Verdana" panose="020B0604030504040204" pitchFamily="34" charset="0"/>
                <a:cs typeface="阿里巴巴普惠体" panose="00020600040101010101" pitchFamily="18" charset="-122"/>
              </a:rPr>
              <a:t> </a:t>
            </a:r>
            <a:r>
              <a:rPr lang="en-US" altLang="zh-CN" sz="2100" dirty="0">
                <a:solidFill>
                  <a:schemeClr val="bg1">
                    <a:lumMod val="85000"/>
                  </a:schemeClr>
                </a:solidFill>
                <a:latin typeface="Verdana" panose="020B0604030504040204" pitchFamily="34" charset="0"/>
                <a:ea typeface="Verdana" panose="020B0604030504040204" pitchFamily="34" charset="0"/>
                <a:cs typeface="阿里巴巴普惠体" panose="00020600040101010101" pitchFamily="18" charset="-122"/>
              </a:rPr>
              <a:t>Objectives</a:t>
            </a:r>
            <a:endParaRPr lang="zh-CN" altLang="en-US" sz="2100" dirty="0">
              <a:solidFill>
                <a:schemeClr val="bg1">
                  <a:lumMod val="85000"/>
                </a:schemeClr>
              </a:solidFill>
              <a:latin typeface="Verdana" panose="020B0604030504040204" pitchFamily="34" charset="0"/>
              <a:ea typeface="阿里巴巴普惠体" panose="00020600040101010101" pitchFamily="18" charset="-122"/>
              <a:cs typeface="阿里巴巴普惠体" panose="00020600040101010101" pitchFamily="18" charset="-122"/>
            </a:endParaRPr>
          </a:p>
        </p:txBody>
      </p:sp>
      <p:cxnSp>
        <p:nvCxnSpPr>
          <p:cNvPr id="23" name="直接连接符 2"/>
          <p:cNvCxnSpPr/>
          <p:nvPr/>
        </p:nvCxnSpPr>
        <p:spPr>
          <a:xfrm>
            <a:off x="4417699" y="2336716"/>
            <a:ext cx="0" cy="106226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3" name="图形 2"/>
          <p:cNvPicPr>
            <a:picLocks noChangeAspect="1"/>
          </p:cNvPicPr>
          <p:nvPr userDrawn="1"/>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19070" y="2491361"/>
            <a:ext cx="406390" cy="406390"/>
          </a:xfrm>
          <a:prstGeom prst="rect">
            <a:avLst/>
          </a:prstGeom>
        </p:spPr>
      </p:pic>
    </p:spTree>
  </p:cSld>
  <p:clrMap bg1="lt1" tx1="dk1" bg2="lt2" tx2="dk2" accent1="accent1" accent2="accent2" accent3="accent3" accent4="accent4" accent5="accent5" accent6="accent6" hlink="hlink" folHlink="folHlink"/>
  <p:sldLayoutIdLst>
    <p:sldLayoutId id="2147483653" r:id="rId1"/>
  </p:sldLayoutIdLst>
  <p:txStyles>
    <p:titleStyle>
      <a:lvl1pPr algn="l" rtl="0" eaLnBrk="0" fontAlgn="base" hangingPunct="0">
        <a:spcBef>
          <a:spcPct val="0"/>
        </a:spcBef>
        <a:spcAft>
          <a:spcPct val="0"/>
        </a:spcAft>
        <a:defRPr sz="3200" b="1" kern="1200">
          <a:solidFill>
            <a:schemeClr val="tx1"/>
          </a:solidFill>
          <a:latin typeface="黑体" panose="02010609060101010101" pitchFamily="49" charset="-122"/>
          <a:ea typeface="黑体" panose="02010609060101010101" pitchFamily="49" charset="-122"/>
          <a:cs typeface="+mj-cs"/>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p:titleStyle>
    <p:bodyStyle>
      <a:lvl1pPr marL="457200" marR="0" indent="-457200" algn="l" defTabSz="914400" rtl="0" eaLnBrk="0" fontAlgn="base" latinLnBrk="0" hangingPunct="0">
        <a:lnSpc>
          <a:spcPct val="150000"/>
        </a:lnSpc>
        <a:spcBef>
          <a:spcPct val="20000"/>
        </a:spcBef>
        <a:spcAft>
          <a:spcPct val="0"/>
        </a:spcAft>
        <a:buClrTx/>
        <a:buSzTx/>
        <a:buFont typeface="Arial" panose="020B0604020202020204" pitchFamily="34" charset="0"/>
        <a:buChar char="•"/>
        <a:defRPr sz="2400" b="0" i="0" kern="1200">
          <a:solidFill>
            <a:schemeClr val="tx1">
              <a:lumMod val="75000"/>
              <a:lumOff val="25000"/>
            </a:schemeClr>
          </a:solidFill>
          <a:latin typeface="Alibaba PuHuiTi R" pitchFamily="18" charset="-122"/>
          <a:ea typeface="Alibaba PuHuiTi R" pitchFamily="18" charset="-122"/>
          <a:cs typeface="Alibaba PuHuiTi R" pitchFamily="18" charset="-122"/>
        </a:defRPr>
      </a:lvl1pPr>
      <a:lvl2pPr marL="609600" indent="0" algn="l" rtl="0" eaLnBrk="0" fontAlgn="base" hangingPunct="0">
        <a:spcBef>
          <a:spcPct val="20000"/>
        </a:spcBef>
        <a:spcAft>
          <a:spcPct val="0"/>
        </a:spcAft>
        <a:buFont typeface="Arial" panose="020B0604020202020204" pitchFamily="34" charset="0"/>
        <a:buNone/>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六边形 6"/>
          <p:cNvSpPr/>
          <p:nvPr userDrawn="1"/>
        </p:nvSpPr>
        <p:spPr>
          <a:xfrm rot="5400000">
            <a:off x="3779834" y="2429461"/>
            <a:ext cx="1318512" cy="1136649"/>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六边形 7"/>
          <p:cNvSpPr/>
          <p:nvPr userDrawn="1"/>
        </p:nvSpPr>
        <p:spPr>
          <a:xfrm rot="5400000">
            <a:off x="3567036" y="3257393"/>
            <a:ext cx="429253" cy="370046"/>
          </a:xfrm>
          <a:prstGeom prst="hexagon">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六边形 6"/>
          <p:cNvSpPr/>
          <p:nvPr userDrawn="1"/>
        </p:nvSpPr>
        <p:spPr>
          <a:xfrm rot="5400000">
            <a:off x="3779834" y="2429461"/>
            <a:ext cx="1318512" cy="1136649"/>
          </a:xfrm>
          <a:prstGeom prst="hexagon">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六边形 10"/>
          <p:cNvSpPr/>
          <p:nvPr userDrawn="1"/>
        </p:nvSpPr>
        <p:spPr>
          <a:xfrm rot="5400000">
            <a:off x="3567036" y="3257393"/>
            <a:ext cx="429253" cy="370046"/>
          </a:xfrm>
          <a:prstGeom prst="hexagon">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8" name="矩形 17"/>
          <p:cNvSpPr/>
          <p:nvPr userDrawn="1"/>
        </p:nvSpPr>
        <p:spPr bwMode="auto">
          <a:xfrm>
            <a:off x="10890251" y="6786000"/>
            <a:ext cx="1301749" cy="72000"/>
          </a:xfrm>
          <a:prstGeom prst="rect">
            <a:avLst/>
          </a:prstGeom>
          <a:solidFill>
            <a:srgbClr val="49504F"/>
          </a:solidFill>
          <a:ln w="9525" cap="flat" cmpd="sng" algn="ctr">
            <a:noFill/>
            <a:prstDash val="solid"/>
            <a:round/>
            <a:headEnd type="none" w="med" len="med"/>
            <a:tailEnd type="none" w="med" len="med"/>
          </a:ln>
          <a:effectLst/>
        </p:spPr>
        <p:txBody>
          <a:bodyPr/>
          <a:lstStyle/>
          <a:p>
            <a:pPr>
              <a:buFont typeface="Arial" panose="020B0604020202020204" pitchFamily="34" charset="0"/>
              <a:buNone/>
              <a:defRPr/>
            </a:pPr>
            <a:endParaRPr lang="zh-CN" altLang="en-US" sz="2400">
              <a:latin typeface="Segoe UI" panose="020B0502040204020203" pitchFamily="34" charset="0"/>
              <a:ea typeface="微软雅黑" panose="020B0503020204020204" pitchFamily="34" charset="-122"/>
            </a:endParaRPr>
          </a:p>
        </p:txBody>
      </p:sp>
      <p:sp>
        <p:nvSpPr>
          <p:cNvPr id="20" name="矩形 22"/>
          <p:cNvSpPr>
            <a:spLocks noChangeArrowheads="1"/>
          </p:cNvSpPr>
          <p:nvPr userDrawn="1"/>
        </p:nvSpPr>
        <p:spPr bwMode="auto">
          <a:xfrm>
            <a:off x="1" y="6786000"/>
            <a:ext cx="10818284" cy="72000"/>
          </a:xfrm>
          <a:prstGeom prst="rect">
            <a:avLst/>
          </a:prstGeom>
          <a:solidFill>
            <a:srgbClr val="AD2B26"/>
          </a:solidFill>
          <a:ln>
            <a:noFill/>
          </a:ln>
        </p:spPr>
        <p:txBody>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buFont typeface="Arial" panose="020B0604020202020204" pitchFamily="34" charset="0"/>
              <a:buNone/>
              <a:defRPr/>
            </a:pPr>
            <a:endParaRPr lang="zh-CN" altLang="en-US" sz="2400" dirty="0">
              <a:latin typeface="Segoe UI" panose="020B0502040204020203" pitchFamily="34" charset="0"/>
              <a:ea typeface="微软雅黑" panose="020B0503020204020204" pitchFamily="34" charset="-122"/>
            </a:endParaRPr>
          </a:p>
        </p:txBody>
      </p:sp>
      <p:cxnSp>
        <p:nvCxnSpPr>
          <p:cNvPr id="11" name="直接连接符 22"/>
          <p:cNvCxnSpPr/>
          <p:nvPr userDrawn="1"/>
        </p:nvCxnSpPr>
        <p:spPr>
          <a:xfrm flipH="1">
            <a:off x="323600" y="763880"/>
            <a:ext cx="11544801" cy="0"/>
          </a:xfrm>
          <a:prstGeom prst="line">
            <a:avLst/>
          </a:prstGeom>
          <a:ln w="9525">
            <a:solidFill>
              <a:srgbClr val="F2F2F2"/>
            </a:solidFill>
          </a:ln>
        </p:spPr>
        <p:style>
          <a:lnRef idx="1">
            <a:schemeClr val="accent1"/>
          </a:lnRef>
          <a:fillRef idx="0">
            <a:schemeClr val="accent1"/>
          </a:fillRef>
          <a:effectRef idx="0">
            <a:schemeClr val="accent1"/>
          </a:effectRef>
          <a:fontRef idx="minor">
            <a:schemeClr val="tx1"/>
          </a:fontRef>
        </p:style>
      </p:cxnSp>
      <p:grpSp>
        <p:nvGrpSpPr>
          <p:cNvPr id="12" name="组合 11"/>
          <p:cNvGrpSpPr/>
          <p:nvPr userDrawn="1"/>
        </p:nvGrpSpPr>
        <p:grpSpPr>
          <a:xfrm>
            <a:off x="0" y="420997"/>
            <a:ext cx="224590" cy="220464"/>
            <a:chOff x="0" y="262878"/>
            <a:chExt cx="224590" cy="506266"/>
          </a:xfrm>
        </p:grpSpPr>
        <p:sp>
          <p:nvSpPr>
            <p:cNvPr id="13" name="矩形 12"/>
            <p:cNvSpPr/>
            <p:nvPr/>
          </p:nvSpPr>
          <p:spPr>
            <a:xfrm>
              <a:off x="0" y="262878"/>
              <a:ext cx="224590" cy="506266"/>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a:off x="142500" y="262878"/>
              <a:ext cx="82090" cy="506266"/>
            </a:xfrm>
            <a:prstGeom prst="rect">
              <a:avLst/>
            </a:prstGeom>
            <a:solidFill>
              <a:srgbClr val="AD2B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pic>
        <p:nvPicPr>
          <p:cNvPr id="16" name="图片 15"/>
          <p:cNvPicPr>
            <a:picLocks noChangeAspect="1"/>
          </p:cNvPicPr>
          <p:nvPr userDrawn="1"/>
        </p:nvPicPr>
        <p:blipFill>
          <a:blip r:embed="rId16" cstate="print">
            <a:extLst>
              <a:ext uri="{28A0092B-C50C-407E-A947-70E740481C1C}">
                <a14:useLocalDpi xmlns:a14="http://schemas.microsoft.com/office/drawing/2010/main" val="0"/>
              </a:ext>
            </a:extLst>
          </a:blip>
          <a:stretch>
            <a:fillRect/>
          </a:stretch>
        </p:blipFill>
        <p:spPr>
          <a:xfrm>
            <a:off x="10634242" y="283220"/>
            <a:ext cx="1225447" cy="358241"/>
          </a:xfrm>
          <a:prstGeom prst="rect">
            <a:avLst/>
          </a:prstGeom>
        </p:spPr>
      </p:pic>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2" r:id="rId13"/>
    <p:sldLayoutId id="2147483673" r:id="rId14"/>
    <p:sldLayoutId id="2147483674" r:id="rId15"/>
  </p:sldLayoutIdLst>
  <p:txStyles>
    <p:titleStyle>
      <a:lvl1pPr algn="l" rtl="0" eaLnBrk="0" fontAlgn="base" hangingPunct="0">
        <a:spcBef>
          <a:spcPct val="0"/>
        </a:spcBef>
        <a:spcAft>
          <a:spcPct val="0"/>
        </a:spcAft>
        <a:defRPr sz="3200" b="1" kern="1200">
          <a:solidFill>
            <a:schemeClr val="tx1"/>
          </a:solidFill>
          <a:latin typeface="黑体" panose="02010609060101010101" pitchFamily="49" charset="-122"/>
          <a:ea typeface="黑体" panose="02010609060101010101" pitchFamily="49" charset="-122"/>
          <a:cs typeface="+mj-cs"/>
        </a:defRPr>
      </a:lvl1pPr>
      <a:lvl2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2pPr>
      <a:lvl3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3pPr>
      <a:lvl4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4pPr>
      <a:lvl5pPr algn="l" rtl="0" eaLnBrk="0" fontAlgn="base" hangingPunct="0">
        <a:spcBef>
          <a:spcPct val="0"/>
        </a:spcBef>
        <a:spcAft>
          <a:spcPct val="0"/>
        </a:spcAft>
        <a:defRPr sz="3200" b="1">
          <a:solidFill>
            <a:schemeClr val="tx1"/>
          </a:solidFill>
          <a:latin typeface="黑体" panose="02010609060101010101" pitchFamily="49" charset="-122"/>
          <a:ea typeface="黑体" panose="02010609060101010101" pitchFamily="49" charset="-122"/>
        </a:defRPr>
      </a:lvl5pPr>
      <a:lvl6pPr marL="6096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6pPr>
      <a:lvl7pPr marL="12192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7pPr>
      <a:lvl8pPr marL="18288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8pPr>
      <a:lvl9pPr marL="2438400" algn="l" rtl="0" fontAlgn="base">
        <a:spcBef>
          <a:spcPct val="0"/>
        </a:spcBef>
        <a:spcAft>
          <a:spcPct val="0"/>
        </a:spcAft>
        <a:defRPr sz="3200" b="1">
          <a:solidFill>
            <a:schemeClr val="tx1"/>
          </a:solidFill>
          <a:latin typeface="黑体" panose="02010609060101010101" pitchFamily="49" charset="-122"/>
          <a:ea typeface="黑体" panose="02010609060101010101" pitchFamily="49"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4265" kern="1200">
          <a:solidFill>
            <a:schemeClr val="tx1"/>
          </a:solidFill>
          <a:latin typeface="+mn-lt"/>
          <a:ea typeface="+mn-ea"/>
          <a:cs typeface="+mn-cs"/>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938713" y="2604635"/>
            <a:ext cx="2314575" cy="955968"/>
          </a:xfrm>
          <a:prstGeom prst="rect">
            <a:avLst/>
          </a:prstGeom>
        </p:spPr>
      </p:pic>
    </p:spTree>
  </p:cSld>
  <p:clrMap bg1="lt1" tx1="dk1" bg2="lt2" tx2="dk2" accent1="accent1" accent2="accent2" accent3="accent3" accent4="accent4" accent5="accent5" accent6="accent6" hlink="hlink" folHlink="folHlink"/>
  <p:sldLayoutIdLst>
    <p:sldLayoutId id="2147483676" r:id="rId1"/>
  </p:sldLayoutIdLst>
  <p:txStyles>
    <p:titleStyle>
      <a:lvl1pPr algn="ctr" rtl="0" eaLnBrk="0" fontAlgn="base" hangingPunct="0">
        <a:spcBef>
          <a:spcPct val="0"/>
        </a:spcBef>
        <a:spcAft>
          <a:spcPct val="0"/>
        </a:spcAft>
        <a:defRPr sz="5865" kern="1200">
          <a:solidFill>
            <a:schemeClr val="tx1"/>
          </a:solidFill>
          <a:latin typeface="+mj-lt"/>
          <a:ea typeface="+mj-ea"/>
          <a:cs typeface="+mj-cs"/>
        </a:defRPr>
      </a:lvl1pPr>
      <a:lvl2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2pPr>
      <a:lvl3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3pPr>
      <a:lvl4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4pPr>
      <a:lvl5pPr algn="ctr" rtl="0" eaLnBrk="0" fontAlgn="base" hangingPunct="0">
        <a:spcBef>
          <a:spcPct val="0"/>
        </a:spcBef>
        <a:spcAft>
          <a:spcPct val="0"/>
        </a:spcAft>
        <a:defRPr sz="5865">
          <a:solidFill>
            <a:schemeClr val="tx1"/>
          </a:solidFill>
          <a:latin typeface="Calibri" panose="020F0502020204030204" pitchFamily="34" charset="0"/>
          <a:ea typeface="黑体" panose="02010609060101010101" pitchFamily="49" charset="-122"/>
        </a:defRPr>
      </a:lvl5pPr>
      <a:lvl6pPr marL="6096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6pPr>
      <a:lvl7pPr marL="12192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7pPr>
      <a:lvl8pPr marL="18288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8pPr>
      <a:lvl9pPr marL="2438400" algn="ctr" rtl="0" fontAlgn="base">
        <a:spcBef>
          <a:spcPct val="0"/>
        </a:spcBef>
        <a:spcAft>
          <a:spcPct val="0"/>
        </a:spcAft>
        <a:defRPr sz="5865">
          <a:solidFill>
            <a:schemeClr val="tx1"/>
          </a:solidFill>
          <a:latin typeface="Calibri" panose="020F0502020204030204" pitchFamily="34" charset="0"/>
          <a:ea typeface="宋体" panose="02010600030101010101" pitchFamily="2" charset="-122"/>
        </a:defRPr>
      </a:lvl9pPr>
    </p:titleStyle>
    <p:bodyStyle>
      <a:lvl1pPr marL="457200" indent="-457200" algn="l" rtl="0" eaLnBrk="0" fontAlgn="base" hangingPunct="0">
        <a:spcBef>
          <a:spcPct val="20000"/>
        </a:spcBef>
        <a:spcAft>
          <a:spcPct val="0"/>
        </a:spcAft>
        <a:buFont typeface="Arial" panose="020B0604020202020204" pitchFamily="34" charset="0"/>
        <a:buChar char="•"/>
        <a:defRPr sz="4265" kern="1200">
          <a:solidFill>
            <a:schemeClr val="tx1"/>
          </a:solidFill>
          <a:latin typeface="+mn-lt"/>
          <a:ea typeface="+mn-ea"/>
          <a:cs typeface="+mn-cs"/>
        </a:defRPr>
      </a:lvl1pPr>
      <a:lvl2pPr marL="990600" indent="-381000" algn="l" rtl="0" eaLnBrk="0" fontAlgn="base" hangingPunct="0">
        <a:spcBef>
          <a:spcPct val="20000"/>
        </a:spcBef>
        <a:spcAft>
          <a:spcPct val="0"/>
        </a:spcAft>
        <a:buFont typeface="Arial" panose="020B0604020202020204" pitchFamily="34" charset="0"/>
        <a:buChar char="–"/>
        <a:defRPr sz="3735" kern="1200">
          <a:solidFill>
            <a:schemeClr val="tx1"/>
          </a:solidFill>
          <a:latin typeface="+mn-lt"/>
          <a:ea typeface="+mn-ea"/>
          <a:cs typeface="+mn-cs"/>
        </a:defRPr>
      </a:lvl2pPr>
      <a:lvl3pPr marL="1524000" indent="-3048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0.png"/><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slide" Target="slide32.xml"/><Relationship Id="rId3" Type="http://schemas.openxmlformats.org/officeDocument/2006/relationships/hyperlink" Target="5.&#22312;&#32447;&#25945;&#32946;&#39033;&#30446;&#27719;&#25253;%20-%20&#20986;&#21220;.pptx" TargetMode="External"/><Relationship Id="rId2" Type="http://schemas.openxmlformats.org/officeDocument/2006/relationships/hyperlink" Target="&#26131;&#26480;%20&#25253;&#21517;&#29992;&#25143;&#30475;&#26495;.pptx" TargetMode="External"/><Relationship Id="rId1" Type="http://schemas.openxmlformats.org/officeDocument/2006/relationships/hyperlink" Target="&#32599;&#38182;&#35946;&#21672;&#35810;&#35775;&#38382;.pptx"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1.png"/><Relationship Id="rId1" Type="http://schemas.openxmlformats.org/officeDocument/2006/relationships/tags" Target="../tags/tag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slide" Target="slide15.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image" Target="../media/image14.png"/><Relationship Id="rId1" Type="http://schemas.openxmlformats.org/officeDocument/2006/relationships/image" Target="../media/image13.png"/></Relationships>
</file>

<file path=ppt/slides/_rels/slide33.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7.png"/><Relationship Id="rId1" Type="http://schemas.openxmlformats.org/officeDocument/2006/relationships/image" Target="../media/image1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6.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7.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8.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325781" y="2224847"/>
            <a:ext cx="11565835" cy="1158875"/>
          </a:xfrm>
        </p:spPr>
        <p:txBody>
          <a:bodyPr/>
          <a:lstStyle/>
          <a:p>
            <a:r>
              <a:rPr lang="zh-CN" altLang="en-US" sz="6600" b="1" dirty="0"/>
              <a:t>在线教育项目汇报</a:t>
            </a:r>
            <a:endParaRPr kumimoji="1" lang="zh-CN" altLang="en-US" sz="6600" dirty="0"/>
          </a:p>
        </p:txBody>
      </p:sp>
      <p:sp>
        <p:nvSpPr>
          <p:cNvPr id="3" name="文本占位符 2"/>
          <p:cNvSpPr>
            <a:spLocks noGrp="1"/>
          </p:cNvSpPr>
          <p:nvPr>
            <p:ph type="body" sz="quarter" idx="10"/>
          </p:nvPr>
        </p:nvSpPr>
        <p:spPr>
          <a:xfrm>
            <a:off x="838200" y="3454401"/>
            <a:ext cx="10540999" cy="946149"/>
          </a:xfrm>
        </p:spPr>
        <p:txBody>
          <a:bodyPr/>
          <a:lstStyle/>
          <a:p>
            <a:r>
              <a:rPr lang="zh-CN" altLang="en-US" sz="2400" b="1" dirty="0"/>
              <a:t>深圳</a:t>
            </a:r>
            <a:r>
              <a:rPr lang="en-US" altLang="zh-CN" sz="2400" b="1" dirty="0"/>
              <a:t>-31</a:t>
            </a:r>
            <a:r>
              <a:rPr lang="zh-CN" altLang="en-US" sz="2400" b="1" dirty="0"/>
              <a:t>期</a:t>
            </a:r>
            <a:r>
              <a:rPr lang="en-US" altLang="zh-CN" sz="2400" b="1" dirty="0"/>
              <a:t>-</a:t>
            </a:r>
            <a:r>
              <a:rPr lang="zh-CN" altLang="en-US" sz="2400" b="1" dirty="0"/>
              <a:t>第</a:t>
            </a:r>
            <a:r>
              <a:rPr lang="en-US" altLang="zh-CN" sz="2400" b="1" dirty="0"/>
              <a:t>6</a:t>
            </a:r>
            <a:r>
              <a:rPr lang="zh-CN" altLang="en-US" sz="2400" b="1" dirty="0"/>
              <a:t>组</a:t>
            </a:r>
            <a:endParaRPr kumimoji="1" lang="zh-CN" altLang="en-US" dirty="0"/>
          </a:p>
        </p:txBody>
      </p:sp>
      <p:sp>
        <p:nvSpPr>
          <p:cNvPr id="4" name="文本框 3"/>
          <p:cNvSpPr txBox="1"/>
          <p:nvPr/>
        </p:nvSpPr>
        <p:spPr>
          <a:xfrm>
            <a:off x="5243512" y="4471229"/>
            <a:ext cx="2300287" cy="368300"/>
          </a:xfrm>
          <a:prstGeom prst="rect">
            <a:avLst/>
          </a:prstGeom>
          <a:noFill/>
        </p:spPr>
        <p:txBody>
          <a:bodyPr wrap="square" rtlCol="0">
            <a:spAutoFit/>
          </a:bodyPr>
          <a:lstStyle/>
          <a:p>
            <a:r>
              <a:rPr lang="en-US" altLang="zh-CN" dirty="0"/>
              <a:t>2022</a:t>
            </a:r>
            <a:r>
              <a:rPr lang="zh-CN" altLang="en-US" dirty="0"/>
              <a:t>年</a:t>
            </a:r>
            <a:r>
              <a:rPr lang="en-US" altLang="zh-CN" dirty="0"/>
              <a:t>6</a:t>
            </a:r>
            <a:r>
              <a:rPr lang="zh-CN" altLang="en-US" dirty="0"/>
              <a:t>月</a:t>
            </a:r>
            <a:r>
              <a:rPr lang="en-US" altLang="zh-CN" dirty="0"/>
              <a:t>22</a:t>
            </a:r>
            <a:r>
              <a:rPr lang="zh-CN" altLang="en-US" dirty="0"/>
              <a:t>日</a:t>
            </a:r>
            <a:r>
              <a:rPr lang="en-US" altLang="zh-CN" dirty="0"/>
              <a:t>  </a:t>
            </a:r>
            <a:endParaRPr lang="en-US" altLang="zh-CN" dirty="0"/>
          </a:p>
        </p:txBody>
      </p:sp>
      <p:sp>
        <p:nvSpPr>
          <p:cNvPr id="5" name="文本框 4"/>
          <p:cNvSpPr txBox="1"/>
          <p:nvPr/>
        </p:nvSpPr>
        <p:spPr>
          <a:xfrm>
            <a:off x="8913812" y="5229419"/>
            <a:ext cx="2300287" cy="645160"/>
          </a:xfrm>
          <a:prstGeom prst="rect">
            <a:avLst/>
          </a:prstGeom>
          <a:noFill/>
        </p:spPr>
        <p:txBody>
          <a:bodyPr wrap="square" rtlCol="0">
            <a:spAutoFit/>
          </a:bodyPr>
          <a:p>
            <a:r>
              <a:rPr lang="zh-CN" altLang="en-US" dirty="0"/>
              <a:t>制作人：罗薇薇</a:t>
            </a:r>
            <a:endParaRPr lang="zh-CN" altLang="en-US" dirty="0"/>
          </a:p>
          <a:p>
            <a:r>
              <a:rPr lang="zh-CN" altLang="en-US" dirty="0"/>
              <a:t>答辩人：程</a:t>
            </a:r>
            <a:r>
              <a:rPr lang="en-US" altLang="zh-CN" dirty="0"/>
              <a:t>     </a:t>
            </a:r>
            <a:r>
              <a:rPr lang="zh-CN" altLang="en-US" dirty="0"/>
              <a:t>康</a:t>
            </a:r>
            <a:r>
              <a:rPr lang="en-US" altLang="zh-CN" dirty="0"/>
              <a:t>  </a:t>
            </a:r>
            <a:endParaRPr lang="en-US" altLang="zh-C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在线教育行业的优势和机遇</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a:xfrm>
            <a:off x="710880" y="1291486"/>
            <a:ext cx="10698800" cy="517190"/>
          </a:xfrm>
        </p:spPr>
        <p:txBody>
          <a:bodyPr/>
          <a:lstStyle/>
          <a:p>
            <a:r>
              <a:rPr kumimoji="1" lang="zh-CN" altLang="en-US" sz="2400" dirty="0"/>
              <a:t>（二）机遇</a:t>
            </a:r>
            <a:endParaRPr kumimoji="1" lang="zh-CN" altLang="en-US" sz="2400" dirty="0"/>
          </a:p>
        </p:txBody>
      </p:sp>
      <p:sp>
        <p:nvSpPr>
          <p:cNvPr id="5" name="文本占位符 4"/>
          <p:cNvSpPr>
            <a:spLocks noGrp="1"/>
          </p:cNvSpPr>
          <p:nvPr>
            <p:ph type="body" sz="quarter" idx="11"/>
          </p:nvPr>
        </p:nvSpPr>
        <p:spPr>
          <a:xfrm>
            <a:off x="710880" y="2348944"/>
            <a:ext cx="10561958" cy="2058749"/>
          </a:xfrm>
        </p:spPr>
        <p:txBody>
          <a:bodyPr/>
          <a:lstStyle/>
          <a:p>
            <a:pPr fontAlgn="auto">
              <a:spcBef>
                <a:spcPts val="0"/>
              </a:spcBef>
              <a:spcAft>
                <a:spcPts val="0"/>
              </a:spcAft>
            </a:pPr>
            <a:r>
              <a:rPr lang="en-US" altLang="zh-CN" sz="2000" dirty="0"/>
              <a:t>        1.</a:t>
            </a:r>
            <a:r>
              <a:rPr lang="zh-CN" altLang="en-US" sz="2000" dirty="0"/>
              <a:t>在线教育行业迎来爆发期。近年来，随着在线购物热度不断提升，在线教育也迎来新风口，超过</a:t>
            </a:r>
            <a:r>
              <a:rPr lang="en-US" altLang="zh-CN" sz="2000" dirty="0"/>
              <a:t>2800</a:t>
            </a:r>
            <a:r>
              <a:rPr lang="zh-CN" altLang="en-US" sz="2000" dirty="0"/>
              <a:t>亿的销售额度、用户规模达</a:t>
            </a:r>
            <a:r>
              <a:rPr lang="en-US" altLang="zh-CN" sz="2000" dirty="0"/>
              <a:t>1.44</a:t>
            </a:r>
            <a:r>
              <a:rPr lang="zh-CN" altLang="en-US" sz="2000" dirty="0"/>
              <a:t>亿、融资金额的增加，不仅说明在线教育行业已迎来爆发期，也反映出家长对孩子的教育问题愈加重视。</a:t>
            </a:r>
            <a:endParaRPr lang="en-US" altLang="zh-CN" sz="20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在线教育行业的优势和机遇</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a:xfrm>
            <a:off x="710880" y="1291486"/>
            <a:ext cx="10698800" cy="517190"/>
          </a:xfrm>
        </p:spPr>
        <p:txBody>
          <a:bodyPr/>
          <a:lstStyle/>
          <a:p>
            <a:r>
              <a:rPr kumimoji="1" lang="zh-CN" altLang="en-US" sz="2400" dirty="0"/>
              <a:t>（二）机遇</a:t>
            </a:r>
            <a:endParaRPr kumimoji="1" lang="zh-CN" altLang="en-US" sz="2400" dirty="0"/>
          </a:p>
        </p:txBody>
      </p:sp>
      <p:sp>
        <p:nvSpPr>
          <p:cNvPr id="5" name="文本占位符 4"/>
          <p:cNvSpPr>
            <a:spLocks noGrp="1"/>
          </p:cNvSpPr>
          <p:nvPr>
            <p:ph type="body" sz="quarter" idx="11"/>
          </p:nvPr>
        </p:nvSpPr>
        <p:spPr>
          <a:xfrm>
            <a:off x="710880" y="2348944"/>
            <a:ext cx="10561958" cy="2058749"/>
          </a:xfrm>
        </p:spPr>
        <p:txBody>
          <a:bodyPr/>
          <a:lstStyle/>
          <a:p>
            <a:pPr fontAlgn="auto">
              <a:spcBef>
                <a:spcPts val="0"/>
              </a:spcBef>
              <a:spcAft>
                <a:spcPts val="0"/>
              </a:spcAft>
            </a:pPr>
            <a:r>
              <a:rPr lang="en-US" altLang="zh-CN" sz="2000" dirty="0"/>
              <a:t>        2.</a:t>
            </a:r>
            <a:r>
              <a:rPr lang="zh-CN" altLang="en-US" sz="2000" dirty="0"/>
              <a:t>在线教育可共享资源、提供终身学习。在线教育突破了传统教育的时空限制，在全球疫情持续期间，可以把最优质的教育资源、最先进的教育理念、最新颖的教学模式在更大范围内共享，包括偏远贫困地区，能在很大程度上改善国内教育资源分配不均的现状，为每个人提供更好的教育机会，促进教育公平发展。</a:t>
            </a:r>
            <a:endParaRPr lang="en-US" altLang="zh-CN" sz="20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0"/>
          </p:nvPr>
        </p:nvSpPr>
        <p:spPr>
          <a:xfrm>
            <a:off x="5126583" y="1371600"/>
            <a:ext cx="6199899" cy="4673600"/>
          </a:xfrm>
        </p:spPr>
        <p:txBody>
          <a:bodyPr/>
          <a:lstStyle/>
          <a:p>
            <a:pPr marL="0" indent="0">
              <a:buNone/>
            </a:pPr>
            <a:r>
              <a:rPr lang="zh-CN" altLang="en-US" dirty="0"/>
              <a:t>        </a:t>
            </a:r>
            <a:r>
              <a:rPr lang="zh-CN" altLang="en-US" sz="2400" b="1" dirty="0"/>
              <a:t>面对日益激烈的市场竞争，我们要如何在行业大洗牌和更新迭代中发挥自己的优势，抢占市场份额，坐稳新冠疫情下在线教育行业巨头的位置？</a:t>
            </a:r>
            <a:endParaRPr lang="en-US" altLang="zh-CN" sz="2400" b="1" dirty="0"/>
          </a:p>
          <a:p>
            <a:endParaRPr lang="zh-CN" altLang="en-US" dirty="0"/>
          </a:p>
        </p:txBody>
      </p:sp>
      <p:sp>
        <p:nvSpPr>
          <p:cNvPr id="2" name="矩形 1"/>
          <p:cNvSpPr/>
          <p:nvPr/>
        </p:nvSpPr>
        <p:spPr>
          <a:xfrm>
            <a:off x="2164556" y="2943225"/>
            <a:ext cx="1107282" cy="101441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600" b="1" dirty="0">
                <a:solidFill>
                  <a:srgbClr val="C00000"/>
                </a:solidFill>
              </a:rPr>
              <a:t>问题</a:t>
            </a:r>
            <a:endParaRPr lang="zh-CN" altLang="en-US" sz="3600" b="1" dirty="0">
              <a:solidFill>
                <a:srgbClr val="C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在线教育分析成果汇报</a:t>
            </a:r>
            <a:endParaRPr kumimoji="1" lang="zh-CN" altLang="en-US" dirty="0"/>
          </a:p>
        </p:txBody>
      </p:sp>
      <p:sp>
        <p:nvSpPr>
          <p:cNvPr id="3" name="文本占位符 2"/>
          <p:cNvSpPr>
            <a:spLocks noGrp="1"/>
          </p:cNvSpPr>
          <p:nvPr>
            <p:ph type="body" sz="quarter" idx="10"/>
          </p:nvPr>
        </p:nvSpPr>
        <p:spPr/>
        <p:txBody>
          <a:bodyPr/>
          <a:lstStyle/>
          <a:p>
            <a:r>
              <a:rPr kumimoji="1" lang="en-US" altLang="zh-CN" dirty="0"/>
              <a:t>03</a:t>
            </a:r>
            <a:endParaRPr kumimoji="1" lang="zh-CN" alt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6组团队"/>
          <p:cNvPicPr>
            <a:picLocks noChangeAspect="1"/>
          </p:cNvPicPr>
          <p:nvPr/>
        </p:nvPicPr>
        <p:blipFill>
          <a:blip r:embed="rId1"/>
          <a:stretch>
            <a:fillRect/>
          </a:stretch>
        </p:blipFill>
        <p:spPr>
          <a:xfrm>
            <a:off x="-460375" y="702945"/>
            <a:ext cx="13112750" cy="6059805"/>
          </a:xfrm>
          <a:prstGeom prst="rect">
            <a:avLst/>
          </a:prstGeom>
        </p:spPr>
      </p:pic>
      <p:pic>
        <p:nvPicPr>
          <p:cNvPr id="3" name="图片 2"/>
          <p:cNvPicPr>
            <a:picLocks noChangeAspect="1"/>
          </p:cNvPicPr>
          <p:nvPr/>
        </p:nvPicPr>
        <p:blipFill>
          <a:blip r:embed="rId2"/>
          <a:stretch>
            <a:fillRect/>
          </a:stretch>
        </p:blipFill>
        <p:spPr>
          <a:xfrm>
            <a:off x="5095875" y="3566160"/>
            <a:ext cx="2000250" cy="752475"/>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hlinkClick r:id="rId1" tooltip="" action="ppaction://hlinkfile"/>
              </a:rPr>
              <a:t>1.</a:t>
            </a:r>
            <a:r>
              <a:rPr lang="zh-CN" altLang="en-US" dirty="0">
                <a:sym typeface="+mn-ea"/>
                <a:hlinkClick r:id="rId1" action="ppaction://hlinkfile"/>
              </a:rPr>
              <a:t>咨</a:t>
            </a:r>
            <a:r>
              <a:rPr lang="zh-CN" altLang="en-US" dirty="0">
                <a:hlinkClick r:id="rId1" tooltip="" action="ppaction://hlinkfile"/>
              </a:rPr>
              <a:t>询</a:t>
            </a:r>
            <a:r>
              <a:rPr lang="zh-CN" altLang="en-US" dirty="0">
                <a:hlinkClick r:id="rId1" tooltip="" action="ppaction://hlinkfile"/>
              </a:rPr>
              <a:t>系统  </a:t>
            </a:r>
            <a:r>
              <a:rPr lang="zh-CN" altLang="en-US" dirty="0">
                <a:hlinkClick r:id="rId1" tooltip="" action="ppaction://hlinkfile"/>
              </a:rPr>
              <a:t>罗工（罗锦豪</a:t>
            </a:r>
            <a:r>
              <a:rPr lang="zh-CN" altLang="en-US" dirty="0"/>
              <a:t>）</a:t>
            </a:r>
            <a:endParaRPr lang="en-US" altLang="zh-CN" dirty="0"/>
          </a:p>
          <a:p>
            <a:r>
              <a:rPr lang="en-US" altLang="zh-CN" dirty="0"/>
              <a:t>2.1客户系统-</a:t>
            </a:r>
            <a:r>
              <a:rPr lang="zh-CN" altLang="en-US" dirty="0"/>
              <a:t>意向 罗总（罗薇薇）</a:t>
            </a:r>
            <a:endParaRPr lang="en-US" altLang="zh-CN" dirty="0"/>
          </a:p>
          <a:p>
            <a:r>
              <a:rPr lang="en-US" altLang="zh-CN" dirty="0">
                <a:hlinkClick r:id="rId2" tooltip="" action="ppaction://hlinkfile"/>
              </a:rPr>
              <a:t>2.2</a:t>
            </a:r>
            <a:r>
              <a:rPr lang="zh-CN" altLang="en-US" dirty="0">
                <a:hlinkClick r:id="rId2" tooltip="" action="ppaction://hlinkfile"/>
              </a:rPr>
              <a:t>客户系统</a:t>
            </a:r>
            <a:r>
              <a:rPr lang="en-US" altLang="zh-CN" dirty="0">
                <a:hlinkClick r:id="rId2" tooltip="" action="ppaction://hlinkfile"/>
              </a:rPr>
              <a:t>-</a:t>
            </a:r>
            <a:r>
              <a:rPr lang="zh-CN" altLang="en-US" dirty="0">
                <a:hlinkClick r:id="rId2" tooltip="" action="ppaction://hlinkfile"/>
              </a:rPr>
              <a:t>报名用户 易工（易杰）</a:t>
            </a:r>
            <a:endParaRPr lang="en-US" altLang="zh-CN" dirty="0"/>
          </a:p>
          <a:p>
            <a:r>
              <a:rPr lang="en-US" altLang="zh-CN" dirty="0">
                <a:hlinkClick r:id="rId3" action="ppaction://hlinkfile"/>
              </a:rPr>
              <a:t>3.</a:t>
            </a:r>
            <a:r>
              <a:rPr lang="zh-CN" altLang="en-US" dirty="0">
                <a:hlinkClick r:id="rId3" action="ppaction://hlinkfile"/>
              </a:rPr>
              <a:t>教学系统</a:t>
            </a:r>
            <a:r>
              <a:rPr lang="en-US" altLang="zh-CN" dirty="0">
                <a:hlinkClick r:id="rId3" action="ppaction://hlinkfile"/>
              </a:rPr>
              <a:t>-</a:t>
            </a:r>
            <a:r>
              <a:rPr lang="zh-CN" altLang="en-US" dirty="0">
                <a:hlinkClick r:id="rId3" action="ppaction://hlinkfile"/>
              </a:rPr>
              <a:t>出勤 程</a:t>
            </a:r>
            <a:r>
              <a:rPr lang="zh-CN" altLang="en-US" dirty="0">
                <a:hlinkClick r:id="rId3" action="ppaction://hlinkfile"/>
              </a:rPr>
              <a:t>工（程康）</a:t>
            </a:r>
            <a:endParaRPr lang="zh-CN" altLang="en-US" dirty="0">
              <a:hlinkClick r:id="rId3" action="ppaction://hlinkfile"/>
            </a:endParaRPr>
          </a:p>
        </p:txBody>
      </p:sp>
      <p:sp>
        <p:nvSpPr>
          <p:cNvPr id="3" name="椭圆 2">
            <a:hlinkClick r:id="rId4" tooltip="" action="ppaction://hlinksldjump"/>
          </p:cNvPr>
          <p:cNvSpPr/>
          <p:nvPr/>
        </p:nvSpPr>
        <p:spPr>
          <a:xfrm>
            <a:off x="10647680" y="5601970"/>
            <a:ext cx="345440" cy="354965"/>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p:txBody>
          <a:bodyPr/>
          <a:lstStyle/>
          <a:p>
            <a:pPr marL="0" indent="0">
              <a:buNone/>
            </a:pPr>
            <a:r>
              <a:rPr lang="zh-CN" altLang="en-US" sz="2000" dirty="0"/>
              <a:t>     与项目经理沟通后，我们拿到六个需求分析，分别是：</a:t>
            </a:r>
            <a:endParaRPr lang="zh-CN" altLang="en-US" sz="2000" dirty="0"/>
          </a:p>
          <a:p>
            <a:pPr marL="0" indent="0">
              <a:buNone/>
            </a:pPr>
            <a:r>
              <a:rPr lang="zh-CN" altLang="en-US" sz="2000" dirty="0"/>
              <a:t>​	需求一：新增意向客户（包含已录入意向用户）总数</a:t>
            </a:r>
            <a:endParaRPr lang="zh-CN" altLang="en-US" sz="2000" dirty="0"/>
          </a:p>
          <a:p>
            <a:pPr marL="0" indent="0">
              <a:buNone/>
            </a:pPr>
            <a:r>
              <a:rPr lang="zh-CN" altLang="en-US" sz="2000" dirty="0"/>
              <a:t>​	需求二：意向学员位置热力图</a:t>
            </a:r>
            <a:endParaRPr lang="zh-CN" altLang="en-US" sz="2000" dirty="0"/>
          </a:p>
          <a:p>
            <a:pPr marL="0" indent="0">
              <a:buNone/>
            </a:pPr>
            <a:r>
              <a:rPr lang="zh-CN" altLang="en-US" sz="2000" dirty="0"/>
              <a:t>​	需求三：统计指定时间段内，新增的意向客户中，意向学科人数排行榜</a:t>
            </a:r>
            <a:endParaRPr lang="zh-CN" altLang="en-US" sz="2000" dirty="0"/>
          </a:p>
          <a:p>
            <a:pPr marL="0" indent="0">
              <a:buNone/>
            </a:pPr>
            <a:r>
              <a:rPr lang="zh-CN" altLang="en-US" sz="2000" dirty="0"/>
              <a:t>​	需求四：统计指定时间段内，新增的意向客户中，意向校区人数排行榜</a:t>
            </a:r>
            <a:endParaRPr lang="zh-CN" altLang="en-US" sz="2000" dirty="0"/>
          </a:p>
          <a:p>
            <a:pPr marL="0" indent="0">
              <a:buNone/>
            </a:pPr>
            <a:r>
              <a:rPr lang="zh-CN" altLang="en-US" sz="2000" dirty="0"/>
              <a:t>​	需求五：统计指定时间段内，新增的意向客户中，不同来源渠道的意向客户占比</a:t>
            </a:r>
            <a:endParaRPr lang="zh-CN" altLang="en-US" sz="2000" dirty="0"/>
          </a:p>
          <a:p>
            <a:pPr marL="0" indent="0">
              <a:buNone/>
            </a:pPr>
            <a:r>
              <a:rPr lang="zh-CN" altLang="en-US" sz="2000" dirty="0"/>
              <a:t>​	需求六：统计指定时间段内，新增的意向客户中，各咨询中心产生的意向客户数占比情况</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在线教育分析成果汇报</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937491"/>
            <a:ext cx="10719120" cy="2983017"/>
          </a:xfrm>
        </p:spPr>
        <p:txBody>
          <a:bodyPr/>
          <a:lstStyle/>
          <a:p>
            <a:pPr marL="0" indent="0">
              <a:buNone/>
            </a:pPr>
            <a:r>
              <a:rPr lang="en-US" altLang="zh-CN" sz="2000" dirty="0"/>
              <a:t>        </a:t>
            </a:r>
            <a:r>
              <a:rPr lang="zh-CN" altLang="en-US" sz="2000" dirty="0"/>
              <a:t>需求一：新增意向客户是为了拉新促活，判断黑马在线教育在整个市场中潜在客户量，为决策下一步广告投放和促销的费用给出相关数据支持；</a:t>
            </a:r>
            <a:endParaRPr lang="en-US" altLang="zh-CN" sz="2000" dirty="0"/>
          </a:p>
          <a:p>
            <a:pPr marL="0" indent="0">
              <a:buNone/>
            </a:pPr>
            <a:endParaRPr lang="en-US" altLang="zh-CN" sz="2000" dirty="0"/>
          </a:p>
          <a:p>
            <a:pPr marL="0" indent="0">
              <a:buNone/>
            </a:pPr>
            <a:r>
              <a:rPr lang="en-US" altLang="zh-CN" sz="2000" dirty="0"/>
              <a:t>        </a:t>
            </a:r>
            <a:r>
              <a:rPr lang="zh-CN" altLang="en-US" sz="2000" dirty="0"/>
              <a:t>需求二：意向学员位置热力图则按区域分别计算了意向学员的人数总和，可以针对性进行区域广告投放和营销活动；</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在线教育分析成果汇报</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937491"/>
            <a:ext cx="10719120" cy="2983017"/>
          </a:xfrm>
        </p:spPr>
        <p:txBody>
          <a:bodyPr/>
          <a:lstStyle/>
          <a:p>
            <a:pPr marL="0" indent="0">
              <a:buNone/>
            </a:pPr>
            <a:r>
              <a:rPr lang="en-US" altLang="zh-CN" sz="2000" dirty="0"/>
              <a:t>        </a:t>
            </a:r>
            <a:r>
              <a:rPr lang="zh-CN" altLang="en-US" sz="2000" dirty="0"/>
              <a:t>需求三：意向学科人数排行榜可以对黑马在线教育的已有课程受欢迎程度评比，并预测未来学科调整方向，是否要删减或增加学科等；</a:t>
            </a:r>
            <a:endParaRPr lang="en-US" altLang="zh-CN" sz="2000" dirty="0"/>
          </a:p>
          <a:p>
            <a:pPr marL="0" indent="0">
              <a:buNone/>
            </a:pPr>
            <a:endParaRPr lang="en-US" altLang="zh-CN" sz="2000" dirty="0"/>
          </a:p>
          <a:p>
            <a:pPr marL="0" indent="0">
              <a:buNone/>
            </a:pPr>
            <a:r>
              <a:rPr lang="en-US" altLang="zh-CN" sz="2000" dirty="0"/>
              <a:t>        </a:t>
            </a:r>
            <a:r>
              <a:rPr lang="zh-CN" altLang="en-US" sz="2000" dirty="0"/>
              <a:t>需求四：意向校区人数排行榜能对已有校区的承载力进行判断，是否要扩建或者新建校区等；</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在线教育分析成果汇报</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937491"/>
            <a:ext cx="10869138" cy="2983017"/>
          </a:xfrm>
        </p:spPr>
        <p:txBody>
          <a:bodyPr/>
          <a:lstStyle/>
          <a:p>
            <a:pPr marL="0" indent="0">
              <a:buNone/>
            </a:pPr>
            <a:r>
              <a:rPr lang="en-US" altLang="zh-CN" sz="2000" dirty="0"/>
              <a:t>        </a:t>
            </a:r>
            <a:r>
              <a:rPr lang="zh-CN" altLang="en-US" sz="2000" dirty="0"/>
              <a:t>需求五：不同来源渠道的意向客户占比反映了广告投放成效，哪些渠道的</a:t>
            </a:r>
            <a:r>
              <a:rPr lang="en-US" altLang="zh-CN" sz="2000" dirty="0"/>
              <a:t>ROI</a:t>
            </a:r>
            <a:r>
              <a:rPr lang="zh-CN" altLang="en-US" sz="2000" dirty="0"/>
              <a:t>（投入产出率）高，应增加投放力度，哪些渠道</a:t>
            </a:r>
            <a:r>
              <a:rPr lang="en-US" altLang="zh-CN" sz="2000" dirty="0"/>
              <a:t>ROI</a:t>
            </a:r>
            <a:r>
              <a:rPr lang="zh-CN" altLang="en-US" sz="2000" dirty="0"/>
              <a:t>低，要减少甚至取消投放；</a:t>
            </a:r>
            <a:endParaRPr lang="en-US" altLang="zh-CN" sz="2000" dirty="0"/>
          </a:p>
          <a:p>
            <a:pPr marL="0" indent="0">
              <a:buNone/>
            </a:pPr>
            <a:endParaRPr lang="en-US" altLang="zh-CN" sz="2000" dirty="0"/>
          </a:p>
          <a:p>
            <a:pPr marL="0" indent="0">
              <a:buNone/>
            </a:pPr>
            <a:r>
              <a:rPr lang="en-US" altLang="zh-CN" sz="2000" dirty="0"/>
              <a:t>        </a:t>
            </a:r>
            <a:r>
              <a:rPr lang="zh-CN" altLang="en-US" sz="2000" dirty="0"/>
              <a:t>需求六：各咨询中心产生的意向客户数占比是对各咨询中心的综合</a:t>
            </a:r>
            <a:r>
              <a:rPr lang="en-US" altLang="zh-CN" sz="2000" dirty="0"/>
              <a:t>KPI</a:t>
            </a:r>
            <a:r>
              <a:rPr lang="zh-CN" altLang="en-US" sz="2000" dirty="0"/>
              <a:t>给出一个评判标准。</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在线教育分析成果汇报</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4765970" y="1072576"/>
            <a:ext cx="5973761" cy="4256405"/>
          </a:xfrm>
        </p:spPr>
        <p:txBody>
          <a:bodyPr/>
          <a:lstStyle/>
          <a:p>
            <a:r>
              <a:rPr lang="zh-CN" altLang="en-US" dirty="0"/>
              <a:t>在线教育需求分析背景</a:t>
            </a:r>
            <a:endParaRPr lang="en-US" altLang="zh-CN" dirty="0"/>
          </a:p>
          <a:p>
            <a:r>
              <a:rPr lang="zh-CN" altLang="en-US" dirty="0">
                <a:solidFill>
                  <a:schemeClr val="tx1"/>
                </a:solidFill>
              </a:rPr>
              <a:t>在线教育行业的优势和机遇</a:t>
            </a:r>
            <a:endParaRPr lang="en-US" altLang="zh-CN" dirty="0">
              <a:solidFill>
                <a:schemeClr val="tx1"/>
              </a:solidFill>
            </a:endParaRPr>
          </a:p>
          <a:p>
            <a:r>
              <a:rPr lang="zh-CN" altLang="en-US" dirty="0">
                <a:solidFill>
                  <a:srgbClr val="AD2B26"/>
                </a:solidFill>
              </a:rPr>
              <a:t>在线教育分析成果汇报</a:t>
            </a:r>
            <a:endParaRPr lang="en-US" altLang="zh-CN" dirty="0">
              <a:solidFill>
                <a:srgbClr val="AD2B26"/>
              </a:solidFill>
            </a:endParaRPr>
          </a:p>
          <a:p>
            <a:r>
              <a:rPr lang="zh-CN" altLang="en-US" dirty="0">
                <a:solidFill>
                  <a:srgbClr val="C00000"/>
                </a:solidFill>
              </a:rPr>
              <a:t>建仓过程概述（仅全量操作）</a:t>
            </a:r>
            <a:endParaRPr lang="en-US" altLang="zh-CN" dirty="0">
              <a:solidFill>
                <a:srgbClr val="C00000"/>
              </a:solidFill>
            </a:endParaRPr>
          </a:p>
          <a:p>
            <a:r>
              <a:rPr lang="zh-CN" altLang="en-US" dirty="0">
                <a:solidFill>
                  <a:srgbClr val="AD2B26"/>
                </a:solidFill>
              </a:rPr>
              <a:t>团队的努力</a:t>
            </a:r>
            <a:endParaRPr lang="en-US" altLang="zh-CN" dirty="0">
              <a:solidFill>
                <a:srgbClr val="AD2B26"/>
              </a:solidFill>
            </a:endParaRPr>
          </a:p>
          <a:p>
            <a:r>
              <a:rPr lang="zh-CN" altLang="en-US" dirty="0"/>
              <a:t>存在的问题</a:t>
            </a:r>
            <a:endParaRPr lang="en-US" altLang="zh-CN" dirty="0"/>
          </a:p>
          <a:p>
            <a:r>
              <a:rPr lang="zh-CN" altLang="en-US" dirty="0">
                <a:solidFill>
                  <a:srgbClr val="AD2B26"/>
                </a:solidFill>
              </a:rPr>
              <a:t>解决的办法，下一步学习计划</a:t>
            </a:r>
            <a:endParaRPr lang="en-US" altLang="zh-CN" dirty="0">
              <a:solidFill>
                <a:srgbClr val="AD2B26"/>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type="body" sz="quarter" idx="10"/>
          </p:nvPr>
        </p:nvSpPr>
        <p:spPr bwMode="auto">
          <a:xfrm>
            <a:off x="5126584" y="2607679"/>
            <a:ext cx="5473141" cy="22217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50000"/>
              </a:lnSpc>
              <a:spcBef>
                <a:spcPct val="0"/>
              </a:spcBef>
              <a:spcAft>
                <a:spcPct val="0"/>
              </a:spcAft>
              <a:buClrTx/>
              <a:buSzTx/>
              <a:buFontTx/>
              <a:buNone/>
            </a:pPr>
            <a:r>
              <a:rPr kumimoji="0" lang="en-US" altLang="zh-CN" sz="2400" b="0" i="0" u="none" strike="noStrike" cap="none" normalizeH="0" baseline="0" dirty="0">
                <a:ln>
                  <a:noFill/>
                </a:ln>
                <a:solidFill>
                  <a:srgbClr val="333333"/>
                </a:solidFill>
                <a:effectLst/>
                <a:latin typeface="+mn-ea"/>
                <a:ea typeface="+mn-ea"/>
              </a:rPr>
              <a:t>    </a:t>
            </a:r>
            <a:r>
              <a:rPr kumimoji="0" lang="zh-CN" altLang="zh-CN" sz="2400" b="0" i="0" u="none" strike="noStrike" cap="none" normalizeH="0" baseline="0" dirty="0">
                <a:ln>
                  <a:noFill/>
                </a:ln>
                <a:solidFill>
                  <a:srgbClr val="333333"/>
                </a:solidFill>
                <a:effectLst/>
                <a:latin typeface="+mn-ea"/>
                <a:ea typeface="+mn-ea"/>
              </a:rPr>
              <a:t>通过大数据建模分析，我们可以得出有效的数据指标，为业务部门和领导决策提供客观全面的依据，精准实施运营活动和战略部署。</a:t>
            </a:r>
            <a:r>
              <a:rPr kumimoji="0" lang="zh-CN" altLang="zh-CN" sz="2400" b="0" i="0" u="none" strike="noStrike" cap="none" normalizeH="0" baseline="0" dirty="0">
                <a:ln>
                  <a:noFill/>
                </a:ln>
                <a:solidFill>
                  <a:schemeClr val="tx1"/>
                </a:solidFill>
                <a:effectLst/>
                <a:latin typeface="+mn-ea"/>
                <a:ea typeface="+mn-ea"/>
              </a:rPr>
              <a:t> </a:t>
            </a:r>
            <a:endParaRPr kumimoji="0" lang="zh-CN" altLang="zh-CN" sz="2400" b="0" i="0" u="none" strike="noStrike" cap="none" normalizeH="0" baseline="0" dirty="0">
              <a:ln>
                <a:noFill/>
              </a:ln>
              <a:solidFill>
                <a:schemeClr val="tx1"/>
              </a:solidFill>
              <a:effectLst/>
              <a:latin typeface="+mn-ea"/>
              <a:ea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建仓过程概述（仅全量操作）</a:t>
            </a:r>
            <a:endParaRPr kumimoji="1" lang="zh-CN" altLang="en-US" dirty="0"/>
          </a:p>
        </p:txBody>
      </p:sp>
      <p:sp>
        <p:nvSpPr>
          <p:cNvPr id="3" name="文本占位符 2"/>
          <p:cNvSpPr>
            <a:spLocks noGrp="1"/>
          </p:cNvSpPr>
          <p:nvPr>
            <p:ph type="body" sz="quarter" idx="10"/>
          </p:nvPr>
        </p:nvSpPr>
        <p:spPr/>
        <p:txBody>
          <a:bodyPr/>
          <a:lstStyle/>
          <a:p>
            <a:r>
              <a:rPr kumimoji="1" lang="en-US" altLang="zh-CN" dirty="0"/>
              <a:t>04</a:t>
            </a:r>
            <a:endParaRPr kumimoji="1" lang="zh-CN" alt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在线教育分析成果汇报</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（二）意向主题看板</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9" name="图片 8"/>
          <p:cNvPicPr>
            <a:picLocks noChangeAspect="1"/>
          </p:cNvPicPr>
          <p:nvPr>
            <p:custDataLst>
              <p:tags r:id="rId1"/>
            </p:custDataLst>
          </p:nvPr>
        </p:nvPicPr>
        <p:blipFill>
          <a:blip r:embed="rId2">
            <a:extLst>
              <a:ext uri="{28A0092B-C50C-407E-A947-70E740481C1C}">
                <a14:useLocalDpi xmlns:a14="http://schemas.microsoft.com/office/drawing/2010/main" val="0"/>
              </a:ext>
            </a:extLst>
          </a:blip>
          <a:srcRect/>
          <a:stretch>
            <a:fillRect/>
          </a:stretch>
        </p:blipFill>
        <p:spPr>
          <a:xfrm>
            <a:off x="3597951" y="829945"/>
            <a:ext cx="8346994" cy="5510904"/>
          </a:xfrm>
          <a:prstGeom prst="rect">
            <a:avLst/>
          </a:prstGeom>
        </p:spPr>
      </p:pic>
      <p:sp>
        <p:nvSpPr>
          <p:cNvPr id="25" name="文本占位符 3"/>
          <p:cNvSpPr>
            <a:spLocks noGrp="1"/>
          </p:cNvSpPr>
          <p:nvPr/>
        </p:nvSpPr>
        <p:spPr>
          <a:xfrm>
            <a:off x="1198245" y="3242310"/>
            <a:ext cx="2156460" cy="5168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sz="1800" b="1" kern="1200">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r>
              <a:rPr kumimoji="1" lang="zh-CN" altLang="en-US" sz="3200" dirty="0">
                <a:latin typeface="楷体" panose="02010609060101010101" charset="-122"/>
                <a:ea typeface="楷体" panose="02010609060101010101" charset="-122"/>
                <a:sym typeface="+mn-ea"/>
              </a:rPr>
              <a:t>需求分析</a:t>
            </a:r>
            <a:endParaRPr kumimoji="1" lang="zh-CN" altLang="en-US" sz="3200" dirty="0">
              <a:latin typeface="楷体" panose="02010609060101010101" charset="-122"/>
              <a:ea typeface="楷体" panose="02010609060101010101" charset="-122"/>
              <a:sym typeface="+mn-ea"/>
            </a:endParaRPr>
          </a:p>
        </p:txBody>
      </p:sp>
      <p:sp>
        <p:nvSpPr>
          <p:cNvPr id="7" name="圆角矩形 6"/>
          <p:cNvSpPr/>
          <p:nvPr/>
        </p:nvSpPr>
        <p:spPr>
          <a:xfrm>
            <a:off x="8829238" y="1067702"/>
            <a:ext cx="1626076" cy="320054"/>
          </a:xfrm>
          <a:prstGeom prst="roundRect">
            <a:avLst/>
          </a:prstGeom>
          <a:noFill/>
          <a:ln>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圆角矩形 7"/>
          <p:cNvSpPr/>
          <p:nvPr/>
        </p:nvSpPr>
        <p:spPr>
          <a:xfrm>
            <a:off x="5600382" y="2243138"/>
            <a:ext cx="1474787" cy="341947"/>
          </a:xfrm>
          <a:prstGeom prst="roundRect">
            <a:avLst/>
          </a:prstGeom>
          <a:noFill/>
          <a:ln>
            <a:solidFill>
              <a:schemeClr val="tx1"/>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a:off x="9157771" y="2321311"/>
            <a:ext cx="1181100" cy="364649"/>
          </a:xfrm>
          <a:prstGeom prst="roundRect">
            <a:avLst/>
          </a:prstGeom>
          <a:noFill/>
          <a:ln>
            <a:solidFill>
              <a:srgbClr val="FF0000"/>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7771448" y="3921919"/>
            <a:ext cx="1181100" cy="256064"/>
          </a:xfrm>
          <a:prstGeom prst="roundRect">
            <a:avLst/>
          </a:prstGeom>
          <a:noFill/>
          <a:ln>
            <a:solidFill>
              <a:schemeClr val="tx1"/>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5600383" y="1011555"/>
            <a:ext cx="1181100" cy="262897"/>
          </a:xfrm>
          <a:prstGeom prst="roundRect">
            <a:avLst/>
          </a:prstGeom>
          <a:noFill/>
          <a:ln>
            <a:solidFill>
              <a:schemeClr val="tx1"/>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直接箭头连接符 13"/>
          <p:cNvCxnSpPr/>
          <p:nvPr/>
        </p:nvCxnSpPr>
        <p:spPr>
          <a:xfrm flipH="1" flipV="1">
            <a:off x="8169335" y="896325"/>
            <a:ext cx="1205130" cy="142498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5" name="直接箭头连接符 14"/>
          <p:cNvCxnSpPr/>
          <p:nvPr/>
        </p:nvCxnSpPr>
        <p:spPr>
          <a:xfrm flipH="1" flipV="1">
            <a:off x="8361998" y="766315"/>
            <a:ext cx="467240" cy="31048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6" name="文本占位符 3"/>
          <p:cNvSpPr>
            <a:spLocks noGrp="1"/>
          </p:cNvSpPr>
          <p:nvPr/>
        </p:nvSpPr>
        <p:spPr>
          <a:xfrm>
            <a:off x="6846570" y="6120130"/>
            <a:ext cx="2156460" cy="5168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sz="1800" b="1" kern="1200">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r>
              <a:rPr kumimoji="1" lang="zh-CN" altLang="en-US" sz="3200" dirty="0">
                <a:solidFill>
                  <a:schemeClr val="tx1"/>
                </a:solidFill>
                <a:latin typeface="楷体" panose="02010609060101010101" charset="-122"/>
                <a:ea typeface="楷体" panose="02010609060101010101" charset="-122"/>
                <a:sym typeface="+mn-ea"/>
              </a:rPr>
              <a:t>维度表</a:t>
            </a:r>
            <a:endParaRPr kumimoji="1" lang="zh-CN" altLang="en-US" sz="3200" dirty="0">
              <a:solidFill>
                <a:schemeClr val="tx1"/>
              </a:solidFill>
              <a:latin typeface="楷体" panose="02010609060101010101" charset="-122"/>
              <a:ea typeface="楷体" panose="02010609060101010101" charset="-122"/>
              <a:sym typeface="+mn-ea"/>
            </a:endParaRPr>
          </a:p>
        </p:txBody>
      </p:sp>
      <p:sp>
        <p:nvSpPr>
          <p:cNvPr id="17" name="文本占位符 3"/>
          <p:cNvSpPr>
            <a:spLocks noGrp="1"/>
          </p:cNvSpPr>
          <p:nvPr/>
        </p:nvSpPr>
        <p:spPr>
          <a:xfrm>
            <a:off x="6969125" y="361950"/>
            <a:ext cx="2156460" cy="5168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sz="1800" b="1" kern="1200">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r>
              <a:rPr kumimoji="1" lang="zh-CN" altLang="en-US" sz="3200" dirty="0">
                <a:solidFill>
                  <a:srgbClr val="FF0000"/>
                </a:solidFill>
                <a:latin typeface="楷体" panose="02010609060101010101" charset="-122"/>
                <a:ea typeface="楷体" panose="02010609060101010101" charset="-122"/>
                <a:sym typeface="+mn-ea"/>
              </a:rPr>
              <a:t>事实表</a:t>
            </a:r>
            <a:endParaRPr kumimoji="1" lang="zh-CN" altLang="en-US" sz="3200" dirty="0">
              <a:solidFill>
                <a:srgbClr val="FF0000"/>
              </a:solidFill>
              <a:latin typeface="楷体" panose="02010609060101010101" charset="-122"/>
              <a:ea typeface="楷体" panose="02010609060101010101" charset="-122"/>
              <a:sym typeface="+mn-ea"/>
            </a:endParaRPr>
          </a:p>
        </p:txBody>
      </p:sp>
      <p:cxnSp>
        <p:nvCxnSpPr>
          <p:cNvPr id="18" name="直接箭头连接符 17"/>
          <p:cNvCxnSpPr>
            <a:endCxn id="16" idx="0"/>
          </p:cNvCxnSpPr>
          <p:nvPr/>
        </p:nvCxnSpPr>
        <p:spPr>
          <a:xfrm>
            <a:off x="6544975" y="1274452"/>
            <a:ext cx="1379825" cy="4845678"/>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0" name="直接箭头连接符 19"/>
          <p:cNvCxnSpPr/>
          <p:nvPr/>
        </p:nvCxnSpPr>
        <p:spPr>
          <a:xfrm flipH="1">
            <a:off x="8258175" y="4421981"/>
            <a:ext cx="2814636" cy="180772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2" name="圆角矩形 11"/>
          <p:cNvSpPr/>
          <p:nvPr/>
        </p:nvSpPr>
        <p:spPr>
          <a:xfrm>
            <a:off x="11072812" y="4049951"/>
            <a:ext cx="1003935" cy="372030"/>
          </a:xfrm>
          <a:prstGeom prst="roundRect">
            <a:avLst/>
          </a:prstGeom>
          <a:noFill/>
          <a:ln>
            <a:solidFill>
              <a:schemeClr val="tx1"/>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圆角矩形 11"/>
          <p:cNvSpPr/>
          <p:nvPr/>
        </p:nvSpPr>
        <p:spPr>
          <a:xfrm>
            <a:off x="4092455" y="4235966"/>
            <a:ext cx="1003935" cy="372030"/>
          </a:xfrm>
          <a:prstGeom prst="roundRect">
            <a:avLst/>
          </a:prstGeom>
          <a:noFill/>
          <a:ln>
            <a:solidFill>
              <a:schemeClr val="tx1"/>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圆角矩形 11"/>
          <p:cNvSpPr/>
          <p:nvPr/>
        </p:nvSpPr>
        <p:spPr>
          <a:xfrm>
            <a:off x="4092454" y="5431989"/>
            <a:ext cx="1003935" cy="372030"/>
          </a:xfrm>
          <a:prstGeom prst="roundRect">
            <a:avLst/>
          </a:prstGeom>
          <a:noFill/>
          <a:ln>
            <a:solidFill>
              <a:schemeClr val="tx1"/>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圆角矩形 11"/>
          <p:cNvSpPr/>
          <p:nvPr/>
        </p:nvSpPr>
        <p:spPr>
          <a:xfrm>
            <a:off x="6427152" y="5288995"/>
            <a:ext cx="1003935" cy="283130"/>
          </a:xfrm>
          <a:prstGeom prst="roundRect">
            <a:avLst/>
          </a:prstGeom>
          <a:noFill/>
          <a:ln>
            <a:solidFill>
              <a:schemeClr val="tx1"/>
            </a:solidFill>
          </a:ln>
          <a:extLst>
            <a:ext uri="{909E8E84-426E-40DD-AFC4-6F175D3DCCD1}">
              <a14:hiddenFill xmlns:a14="http://schemas.microsoft.com/office/drawing/2010/main">
                <a:solidFill>
                  <a:srgbClr val="FF0000"/>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箭头连接符 38"/>
          <p:cNvCxnSpPr>
            <a:stCxn id="12" idx="2"/>
          </p:cNvCxnSpPr>
          <p:nvPr/>
        </p:nvCxnSpPr>
        <p:spPr>
          <a:xfrm flipH="1">
            <a:off x="8103769" y="4177983"/>
            <a:ext cx="258229" cy="185007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3" name="直接箭头连接符 42"/>
          <p:cNvCxnSpPr/>
          <p:nvPr/>
        </p:nvCxnSpPr>
        <p:spPr>
          <a:xfrm>
            <a:off x="7150776" y="5563899"/>
            <a:ext cx="199310" cy="513405"/>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45" name="直接箭头连接符 44"/>
          <p:cNvCxnSpPr>
            <a:stCxn id="8" idx="2"/>
          </p:cNvCxnSpPr>
          <p:nvPr/>
        </p:nvCxnSpPr>
        <p:spPr>
          <a:xfrm>
            <a:off x="6337776" y="2585085"/>
            <a:ext cx="1148468" cy="344297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p:nvPr/>
        </p:nvCxnSpPr>
        <p:spPr>
          <a:xfrm>
            <a:off x="4998615" y="4607996"/>
            <a:ext cx="2011219" cy="1492700"/>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p:nvPr/>
        </p:nvCxnSpPr>
        <p:spPr>
          <a:xfrm>
            <a:off x="5026429" y="5778591"/>
            <a:ext cx="1755054" cy="48140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5"/>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50"/>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11" grpId="0" animBg="1"/>
      <p:bldP spid="11" grpId="1" animBg="1"/>
      <p:bldP spid="12" grpId="0" animBg="1"/>
      <p:bldP spid="12" grpId="1" animBg="1"/>
      <p:bldP spid="13" grpId="0" animBg="1"/>
      <p:bldP spid="13" grpId="1" animBg="1"/>
      <p:bldP spid="16" grpId="0"/>
      <p:bldP spid="16" grpId="1"/>
      <p:bldP spid="17" grpId="0"/>
      <p:bldP spid="17" grpId="1"/>
      <p:bldP spid="22" grpId="0" animBg="1"/>
      <p:bldP spid="22" grpId="1" animBg="1"/>
      <p:bldP spid="23" grpId="0" animBg="1"/>
      <p:bldP spid="23" grpId="1" animBg="1"/>
      <p:bldP spid="24" grpId="0" animBg="1"/>
      <p:bldP spid="24" grpId="1" animBg="1"/>
      <p:bldP spid="26" grpId="0" animBg="1"/>
      <p:bldP spid="26"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565" y="1518920"/>
            <a:ext cx="4369435" cy="4346575"/>
          </a:xfrm>
        </p:spPr>
        <p:txBody>
          <a:bodyPr/>
          <a:lstStyle/>
          <a:p>
            <a:pPr marL="0" indent="0" algn="l">
              <a:buNone/>
            </a:pPr>
            <a:r>
              <a:rPr lang="zh-CN" altLang="en-US" sz="2000" dirty="0"/>
              <a:t>​      需求一：新增意向客户总数</a:t>
            </a:r>
            <a:endParaRPr lang="zh-CN" altLang="en-US" sz="2000" dirty="0"/>
          </a:p>
          <a:p>
            <a:pPr marL="0" indent="0">
              <a:buNone/>
            </a:pPr>
            <a:r>
              <a:rPr lang="zh-CN" altLang="en-US" sz="2000" dirty="0"/>
              <a:t>​      需求二：意向学员位置热力图</a:t>
            </a:r>
            <a:endParaRPr lang="zh-CN" altLang="en-US" sz="2000" dirty="0"/>
          </a:p>
          <a:p>
            <a:pPr marL="0" indent="0">
              <a:buNone/>
            </a:pPr>
            <a:r>
              <a:rPr lang="zh-CN" altLang="en-US" sz="2000" dirty="0"/>
              <a:t>      ​需求三：意向学科人数排行榜</a:t>
            </a:r>
            <a:endParaRPr lang="zh-CN" altLang="en-US" sz="2000" dirty="0"/>
          </a:p>
          <a:p>
            <a:pPr marL="0" indent="0">
              <a:buNone/>
            </a:pPr>
            <a:r>
              <a:rPr lang="zh-CN" altLang="en-US" sz="2000" dirty="0"/>
              <a:t>      需求四：意向校区人数排行榜</a:t>
            </a:r>
            <a:endParaRPr lang="zh-CN" altLang="en-US" sz="2000" dirty="0"/>
          </a:p>
          <a:p>
            <a:pPr marL="0" indent="0">
              <a:buNone/>
            </a:pPr>
            <a:r>
              <a:rPr lang="zh-CN" altLang="en-US" sz="2000" dirty="0"/>
              <a:t>​      需求五：​不同来源渠道的意向客户占比	</a:t>
            </a:r>
            <a:endParaRPr lang="zh-CN" altLang="en-US" sz="2000" dirty="0"/>
          </a:p>
          <a:p>
            <a:pPr marL="0" indent="0" algn="l">
              <a:buNone/>
            </a:pPr>
            <a:r>
              <a:rPr lang="zh-CN" altLang="en-US" sz="2000" dirty="0"/>
              <a:t>      需求六：各咨询中心产生的意向客户数占比</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在线教育分析成果汇报</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（二）意向主题看板</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8" name="矩形 7"/>
          <p:cNvSpPr/>
          <p:nvPr/>
        </p:nvSpPr>
        <p:spPr>
          <a:xfrm>
            <a:off x="762000" y="1522412"/>
            <a:ext cx="4147820" cy="540069"/>
          </a:xfrm>
          <a:prstGeom prst="rect">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761999" y="2618105"/>
            <a:ext cx="4147820" cy="509905"/>
          </a:xfrm>
          <a:prstGeom prst="rect">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761999" y="3630295"/>
            <a:ext cx="4147820" cy="971708"/>
          </a:xfrm>
          <a:prstGeom prst="rect">
            <a:avLst/>
          </a:prstGeom>
          <a:noFill/>
          <a:ln>
            <a:solidFill>
              <a:srgbClr val="FF0000"/>
            </a:solid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5768341" y="1522412"/>
            <a:ext cx="5661660" cy="4100610"/>
          </a:xfrm>
          <a:prstGeom prst="rect">
            <a:avLst/>
          </a:prstGeom>
          <a:noFill/>
        </p:spPr>
        <p:txBody>
          <a:bodyPr wrap="square">
            <a:spAutoFit/>
          </a:bodyPr>
          <a:lstStyle/>
          <a:p>
            <a:pPr eaLnBrk="0" fontAlgn="base" hangingPunct="0">
              <a:lnSpc>
                <a:spcPct val="150000"/>
              </a:lnSpc>
              <a:spcBef>
                <a:spcPct val="20000"/>
              </a:spcBef>
              <a:buClr>
                <a:srgbClr val="404040"/>
              </a:buClr>
              <a:buSzPct val="85000"/>
              <a:buFont typeface="+mj-lt"/>
            </a:pPr>
            <a:r>
              <a:rPr lang="zh-CN" altLang="en-US" sz="20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有意向的人数总量</a:t>
            </a:r>
            <a:endParaRPr lang="en-US" altLang="zh-CN" sz="20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a:p>
            <a:pPr eaLnBrk="0" fontAlgn="base" hangingPunct="0">
              <a:lnSpc>
                <a:spcPct val="150000"/>
              </a:lnSpc>
              <a:spcBef>
                <a:spcPct val="20000"/>
              </a:spcBef>
              <a:buClr>
                <a:srgbClr val="404040"/>
              </a:buClr>
              <a:buSzPct val="85000"/>
              <a:buFont typeface="+mj-lt"/>
            </a:pPr>
            <a:r>
              <a:rPr lang="zh-CN" altLang="en-US" sz="20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有意向的人数在各个区域的总量</a:t>
            </a:r>
            <a:endParaRPr lang="en-US" altLang="zh-CN" sz="20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a:p>
            <a:pPr eaLnBrk="0" fontAlgn="base" hangingPunct="0">
              <a:lnSpc>
                <a:spcPct val="150000"/>
              </a:lnSpc>
              <a:spcBef>
                <a:spcPct val="20000"/>
              </a:spcBef>
              <a:buClr>
                <a:srgbClr val="404040"/>
              </a:buClr>
              <a:buSzPct val="85000"/>
              <a:buFont typeface="+mj-lt"/>
            </a:pPr>
            <a:r>
              <a:rPr lang="zh-CN" altLang="en-US" sz="20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各个学科的有意向的人数总量及排名</a:t>
            </a:r>
            <a:endParaRPr lang="en-US" altLang="zh-CN" sz="20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a:p>
            <a:pPr eaLnBrk="0" fontAlgn="base" hangingPunct="0">
              <a:lnSpc>
                <a:spcPct val="150000"/>
              </a:lnSpc>
              <a:spcBef>
                <a:spcPct val="20000"/>
              </a:spcBef>
              <a:buClr>
                <a:srgbClr val="404040"/>
              </a:buClr>
              <a:buSzPct val="85000"/>
              <a:buFont typeface="+mj-lt"/>
            </a:pPr>
            <a:r>
              <a:rPr lang="zh-CN" altLang="en-US" sz="20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rPr>
              <a:t>各个校区的有意向的人数总量及排名</a:t>
            </a:r>
            <a:endParaRPr lang="en-US" altLang="zh-CN" sz="20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a:p>
            <a:pPr eaLnBrk="0" fontAlgn="base" hangingPunct="0">
              <a:lnSpc>
                <a:spcPct val="150000"/>
              </a:lnSpc>
              <a:spcBef>
                <a:spcPct val="20000"/>
              </a:spcBef>
              <a:buClr>
                <a:srgbClr val="404040"/>
              </a:buClr>
              <a:buSzPct val="85000"/>
              <a:buFont typeface="+mj-lt"/>
            </a:pPr>
            <a:r>
              <a:rPr lang="zh-CN" altLang="en-US" sz="2000" dirty="0"/>
              <a:t>各个来源渠道的有意向的人数总量以及所占的百分比	来源渠道意向人数</a:t>
            </a:r>
            <a:r>
              <a:rPr lang="en-US" altLang="zh-CN" sz="2000" dirty="0"/>
              <a:t>/</a:t>
            </a:r>
            <a:r>
              <a:rPr lang="zh-CN" altLang="en-US" sz="2000" dirty="0"/>
              <a:t>总意向人数</a:t>
            </a:r>
            <a:endParaRPr lang="en-US" altLang="zh-CN" sz="2000" dirty="0"/>
          </a:p>
          <a:p>
            <a:pPr eaLnBrk="0" fontAlgn="base" hangingPunct="0">
              <a:lnSpc>
                <a:spcPct val="150000"/>
              </a:lnSpc>
              <a:spcBef>
                <a:spcPct val="20000"/>
              </a:spcBef>
              <a:buClr>
                <a:srgbClr val="404040"/>
              </a:buClr>
              <a:buSzPct val="85000"/>
              <a:buFont typeface="+mj-lt"/>
            </a:pPr>
            <a:r>
              <a:rPr lang="zh-CN" altLang="en-US" sz="2000" dirty="0"/>
              <a:t>各个咨询中心的有意向的人数总量以及所占的百分比       咨询中心意向人数</a:t>
            </a:r>
            <a:r>
              <a:rPr lang="en-US" altLang="zh-CN" sz="2000" dirty="0"/>
              <a:t>/</a:t>
            </a:r>
            <a:r>
              <a:rPr lang="zh-CN" altLang="en-US" sz="2000" dirty="0"/>
              <a:t>总意向人数</a:t>
            </a:r>
            <a:endParaRPr lang="zh-CN" altLang="en-US" sz="2000" dirty="0">
              <a:solidFill>
                <a:schemeClr val="tx1">
                  <a:lumMod val="85000"/>
                  <a:lumOff val="15000"/>
                </a:schemeClr>
              </a:solidFill>
              <a:latin typeface="阿里巴巴普惠体" panose="00020600040101010101" pitchFamily="18" charset="-122"/>
              <a:ea typeface="阿里巴巴普惠体" panose="00020600040101010101" pitchFamily="18" charset="-122"/>
              <a:cs typeface="阿里巴巴普惠体" panose="00020600040101010101" pitchFamily="18" charset="-122"/>
            </a:endParaRPr>
          </a:p>
        </p:txBody>
      </p:sp>
      <p:cxnSp>
        <p:nvCxnSpPr>
          <p:cNvPr id="15" name="直接连接符 14"/>
          <p:cNvCxnSpPr/>
          <p:nvPr/>
        </p:nvCxnSpPr>
        <p:spPr>
          <a:xfrm>
            <a:off x="544195" y="2062480"/>
            <a:ext cx="105829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544195" y="2597785"/>
            <a:ext cx="105829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544195" y="3133090"/>
            <a:ext cx="105829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544195" y="3630295"/>
            <a:ext cx="1058291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544195" y="4602004"/>
            <a:ext cx="10582910" cy="0"/>
          </a:xfrm>
          <a:prstGeom prst="line">
            <a:avLst/>
          </a:prstGeom>
        </p:spPr>
        <p:style>
          <a:lnRef idx="1">
            <a:schemeClr val="accent1"/>
          </a:lnRef>
          <a:fillRef idx="0">
            <a:schemeClr val="accent1"/>
          </a:fillRef>
          <a:effectRef idx="0">
            <a:schemeClr val="accent1"/>
          </a:effectRef>
          <a:fontRef idx="minor">
            <a:schemeClr val="tx1"/>
          </a:fontRef>
        </p:style>
      </p:cxnSp>
      <p:sp>
        <p:nvSpPr>
          <p:cNvPr id="24" name="文本框 23"/>
          <p:cNvSpPr txBox="1"/>
          <p:nvPr/>
        </p:nvSpPr>
        <p:spPr>
          <a:xfrm>
            <a:off x="7505065" y="873760"/>
            <a:ext cx="1684020" cy="521970"/>
          </a:xfrm>
          <a:prstGeom prst="rect">
            <a:avLst/>
          </a:prstGeom>
          <a:noFill/>
        </p:spPr>
        <p:txBody>
          <a:bodyPr>
            <a:spAutoFit/>
          </a:bodyPr>
          <a:lstStyle/>
          <a:p>
            <a:pPr fontAlgn="auto">
              <a:spcBef>
                <a:spcPts val="0"/>
              </a:spcBef>
              <a:spcAft>
                <a:spcPts val="0"/>
              </a:spcAft>
            </a:pPr>
            <a:r>
              <a:rPr lang="zh-CN" altLang="en-US" sz="2800" b="1" dirty="0">
                <a:solidFill>
                  <a:schemeClr val="tx1">
                    <a:lumMod val="65000"/>
                    <a:lumOff val="35000"/>
                  </a:schemeClr>
                </a:solidFill>
                <a:latin typeface="楷体" panose="02010609060101010101" charset="-122"/>
                <a:ea typeface="楷体" panose="02010609060101010101" charset="-122"/>
              </a:rPr>
              <a:t>设计指标</a:t>
            </a:r>
            <a:endParaRPr lang="zh-CN" altLang="en-US" sz="2800" b="1" dirty="0">
              <a:solidFill>
                <a:schemeClr val="tx1">
                  <a:lumMod val="65000"/>
                  <a:lumOff val="35000"/>
                </a:schemeClr>
              </a:solidFill>
              <a:latin typeface="楷体" panose="02010609060101010101" charset="-122"/>
              <a:ea typeface="楷体" panose="02010609060101010101" charset="-122"/>
            </a:endParaRPr>
          </a:p>
        </p:txBody>
      </p:sp>
      <p:sp>
        <p:nvSpPr>
          <p:cNvPr id="6" name="文本框 5"/>
          <p:cNvSpPr txBox="1"/>
          <p:nvPr/>
        </p:nvSpPr>
        <p:spPr>
          <a:xfrm>
            <a:off x="580391" y="5875047"/>
            <a:ext cx="10849610" cy="461665"/>
          </a:xfrm>
          <a:prstGeom prst="rect">
            <a:avLst/>
          </a:prstGeom>
          <a:noFill/>
        </p:spPr>
        <p:txBody>
          <a:bodyPr wrap="square">
            <a:spAutoFit/>
          </a:bodyPr>
          <a:lstStyle/>
          <a:p>
            <a:pPr fontAlgn="auto">
              <a:spcBef>
                <a:spcPts val="0"/>
              </a:spcBef>
              <a:spcAft>
                <a:spcPts val="0"/>
              </a:spcAft>
            </a:pPr>
            <a:r>
              <a:rPr lang="zh-CN" altLang="en-US" sz="2400" b="1" dirty="0">
                <a:solidFill>
                  <a:schemeClr val="tx1">
                    <a:lumMod val="65000"/>
                    <a:lumOff val="35000"/>
                  </a:schemeClr>
                </a:solidFill>
                <a:latin typeface="楷体" panose="02010609060101010101" charset="-122"/>
                <a:ea typeface="楷体" panose="02010609060101010101" charset="-122"/>
              </a:rPr>
              <a:t>涉及维度</a:t>
            </a:r>
            <a:r>
              <a:rPr lang="en-US" altLang="zh-CN" sz="2400" b="1" dirty="0">
                <a:solidFill>
                  <a:schemeClr val="tx1">
                    <a:lumMod val="65000"/>
                    <a:lumOff val="35000"/>
                  </a:schemeClr>
                </a:solidFill>
                <a:latin typeface="楷体" panose="02010609060101010101" charset="-122"/>
                <a:ea typeface="楷体" panose="02010609060101010101" charset="-122"/>
              </a:rPr>
              <a:t> </a:t>
            </a:r>
            <a:r>
              <a:rPr lang="zh-CN" altLang="en-US" sz="2400" b="1" dirty="0">
                <a:solidFill>
                  <a:schemeClr val="tx1">
                    <a:lumMod val="65000"/>
                    <a:lumOff val="35000"/>
                  </a:schemeClr>
                </a:solidFill>
                <a:latin typeface="楷体" panose="02010609060101010101" charset="-122"/>
                <a:ea typeface="楷体" panose="02010609060101010101" charset="-122"/>
              </a:rPr>
              <a:t>：时间维度</a:t>
            </a:r>
            <a:r>
              <a:rPr lang="en-US" altLang="zh-CN" sz="2400" b="1" dirty="0">
                <a:solidFill>
                  <a:schemeClr val="tx1">
                    <a:lumMod val="65000"/>
                    <a:lumOff val="35000"/>
                  </a:schemeClr>
                </a:solidFill>
                <a:latin typeface="楷体" panose="02010609060101010101" charset="-122"/>
                <a:ea typeface="楷体" panose="02010609060101010101" charset="-122"/>
              </a:rPr>
              <a:t> </a:t>
            </a:r>
            <a:r>
              <a:rPr lang="zh-CN" altLang="en-US" sz="2400" b="1" dirty="0">
                <a:solidFill>
                  <a:schemeClr val="tx1">
                    <a:lumMod val="65000"/>
                    <a:lumOff val="35000"/>
                  </a:schemeClr>
                </a:solidFill>
                <a:latin typeface="楷体" panose="02010609060101010101" charset="-122"/>
                <a:ea typeface="楷体" panose="02010609060101010101" charset="-122"/>
              </a:rPr>
              <a:t>区域维度 学科维度 校区维度 渠道维度 咨询中心维度</a:t>
            </a:r>
            <a:endParaRPr lang="zh-CN" altLang="en-US" sz="2400" b="1" dirty="0">
              <a:solidFill>
                <a:schemeClr val="tx1">
                  <a:lumMod val="65000"/>
                  <a:lumOff val="35000"/>
                </a:schemeClr>
              </a:solidFill>
              <a:latin typeface="楷体" panose="02010609060101010101" charset="-122"/>
              <a:ea typeface="楷体" panose="02010609060101010101"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8" grpId="1" animBg="1"/>
      <p:bldP spid="10" grpId="0" bldLvl="0" animBg="1"/>
      <p:bldP spid="10" grpId="1" animBg="1"/>
      <p:bldP spid="11" grpId="0" bldLvl="0" animBg="1"/>
      <p:bldP spid="11" grpId="1" animBg="1"/>
      <p:bldP spid="13" grpId="0"/>
      <p:bldP spid="13" grpId="1"/>
      <p:bldP spid="24" grpId="0"/>
      <p:bldP spid="24" grpId="1"/>
      <p:bldP spid="6" grpId="0"/>
      <p:bldP spid="6"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在线教育分析成果汇报</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（二）意向主题看板</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7" name="ECB019B1-382A-4266-B25C-5B523AA43C14-2"/>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4379781" y="940081"/>
            <a:ext cx="5857213" cy="5581826"/>
          </a:xfrm>
          <a:prstGeom prst="rect">
            <a:avLst/>
          </a:prstGeom>
        </p:spPr>
      </p:pic>
      <p:sp>
        <p:nvSpPr>
          <p:cNvPr id="9" name="文本占位符 3"/>
          <p:cNvSpPr>
            <a:spLocks noGrp="1"/>
          </p:cNvSpPr>
          <p:nvPr/>
        </p:nvSpPr>
        <p:spPr>
          <a:xfrm>
            <a:off x="1615440" y="3404870"/>
            <a:ext cx="2156460" cy="516890"/>
          </a:xfrm>
          <a:prstGeom prst="rect">
            <a:avLst/>
          </a:prstGeom>
        </p:spPr>
        <p:txBody>
          <a:bodyPr anchor="ctr" anchorCtr="0"/>
          <a:lstStyle>
            <a:lvl1pPr marL="0" indent="0" algn="l" rtl="0" eaLnBrk="0" fontAlgn="base" hangingPunct="0">
              <a:spcBef>
                <a:spcPct val="20000"/>
              </a:spcBef>
              <a:spcAft>
                <a:spcPct val="0"/>
              </a:spcAft>
              <a:buFont typeface="Arial" panose="020B0604020202020204" pitchFamily="34" charset="0"/>
              <a:buNone/>
              <a:defRPr sz="1800" b="1" kern="1200">
                <a:solidFill>
                  <a:srgbClr val="404040"/>
                </a:solidFill>
                <a:latin typeface="阿里巴巴普惠体" panose="00020600040101010101" pitchFamily="18" charset="-122"/>
                <a:ea typeface="阿里巴巴普惠体" panose="00020600040101010101" pitchFamily="18" charset="-122"/>
                <a:cs typeface="阿里巴巴普惠体" panose="00020600040101010101" pitchFamily="18" charset="-122"/>
              </a:defRPr>
            </a:lvl1pPr>
            <a:lvl2pPr marL="990600" indent="-381000" algn="l" rtl="0" eaLnBrk="0" fontAlgn="base" hangingPunct="0">
              <a:spcBef>
                <a:spcPct val="20000"/>
              </a:spcBef>
              <a:spcAft>
                <a:spcPct val="0"/>
              </a:spcAft>
              <a:buFont typeface="Arial" panose="020B0604020202020204" pitchFamily="34" charset="0"/>
              <a:buChar char="–"/>
              <a:defRPr b="1" kern="1200">
                <a:solidFill>
                  <a:schemeClr val="tx1"/>
                </a:solidFill>
                <a:latin typeface="黑体" panose="02010609060101010101" pitchFamily="49" charset="-122"/>
                <a:ea typeface="黑体" panose="02010609060101010101" pitchFamily="49" charset="-122"/>
                <a:cs typeface="+mn-cs"/>
              </a:defRPr>
            </a:lvl2pPr>
            <a:lvl3pPr marL="1524000" indent="-304800" algn="l" rtl="0" eaLnBrk="0" fontAlgn="base" hangingPunct="0">
              <a:spcBef>
                <a:spcPct val="20000"/>
              </a:spcBef>
              <a:spcAft>
                <a:spcPct val="0"/>
              </a:spcAft>
              <a:buFont typeface="Arial" panose="020B0604020202020204" pitchFamily="34" charset="0"/>
              <a:buChar char="•"/>
              <a:defRPr sz="1865" b="1" kern="1200">
                <a:solidFill>
                  <a:schemeClr val="tx1"/>
                </a:solidFill>
                <a:latin typeface="黑体" panose="02010609060101010101" pitchFamily="49" charset="-122"/>
                <a:ea typeface="黑体" panose="02010609060101010101" pitchFamily="49" charset="-122"/>
                <a:cs typeface="+mn-cs"/>
              </a:defRPr>
            </a:lvl3pPr>
            <a:lvl4pPr marL="21336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4pPr>
            <a:lvl5pPr marL="2743200" indent="-304800" algn="l" rtl="0" eaLnBrk="0" fontAlgn="base" hangingPunct="0">
              <a:spcBef>
                <a:spcPct val="20000"/>
              </a:spcBef>
              <a:spcAft>
                <a:spcPct val="0"/>
              </a:spcAft>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ct val="20000"/>
              </a:spcBef>
              <a:buFont typeface="Arial" panose="020B0604020202020204" pitchFamily="34" charset="0"/>
              <a:buChar char="•"/>
              <a:defRPr sz="2665" kern="1200">
                <a:solidFill>
                  <a:schemeClr val="tx1"/>
                </a:solidFill>
                <a:latin typeface="+mn-lt"/>
                <a:ea typeface="+mn-ea"/>
                <a:cs typeface="+mn-cs"/>
              </a:defRPr>
            </a:lvl9pPr>
          </a:lstStyle>
          <a:p>
            <a:r>
              <a:rPr kumimoji="1" lang="zh-CN" altLang="en-US" sz="3200" dirty="0">
                <a:latin typeface="楷体" panose="02010609060101010101" charset="-122"/>
                <a:ea typeface="楷体" panose="02010609060101010101" charset="-122"/>
                <a:sym typeface="+mn-ea"/>
              </a:rPr>
              <a:t>建模分析</a:t>
            </a:r>
            <a:endParaRPr kumimoji="1" lang="zh-CN" altLang="en-US" sz="3200" dirty="0">
              <a:latin typeface="楷体" panose="02010609060101010101" charset="-122"/>
              <a:ea typeface="楷体" panose="02010609060101010101" charset="-122"/>
              <a:sym typeface="+mn-ea"/>
            </a:endParaRPr>
          </a:p>
        </p:txBody>
      </p:sp>
      <p:sp>
        <p:nvSpPr>
          <p:cNvPr id="5" name="矩形 4"/>
          <p:cNvSpPr/>
          <p:nvPr/>
        </p:nvSpPr>
        <p:spPr>
          <a:xfrm>
            <a:off x="5821680" y="6041390"/>
            <a:ext cx="638810" cy="2432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5884545" y="6046470"/>
            <a:ext cx="517525" cy="252730"/>
          </a:xfrm>
          <a:prstGeom prst="rect">
            <a:avLst/>
          </a:prstGeom>
          <a:noFill/>
        </p:spPr>
        <p:txBody>
          <a:bodyPr>
            <a:spAutoFit/>
          </a:bodyPr>
          <a:p>
            <a:pPr fontAlgn="auto">
              <a:spcBef>
                <a:spcPts val="0"/>
              </a:spcBef>
              <a:spcAft>
                <a:spcPts val="0"/>
              </a:spcAft>
            </a:pPr>
            <a:r>
              <a:rPr lang="en-US" altLang="zh-CN" sz="1050" dirty="0">
                <a:solidFill>
                  <a:schemeClr val="tx1">
                    <a:lumMod val="65000"/>
                    <a:lumOff val="35000"/>
                  </a:schemeClr>
                </a:solidFill>
                <a:latin typeface="+mn-lt"/>
                <a:ea typeface="+mn-ea"/>
              </a:rPr>
              <a:t>dm</a:t>
            </a:r>
            <a:r>
              <a:rPr lang="zh-CN" altLang="en-US" sz="1050" dirty="0">
                <a:solidFill>
                  <a:schemeClr val="tx1">
                    <a:lumMod val="65000"/>
                    <a:lumOff val="35000"/>
                  </a:schemeClr>
                </a:solidFill>
                <a:latin typeface="+mn-lt"/>
                <a:ea typeface="+mn-ea"/>
              </a:rPr>
              <a:t>层</a:t>
            </a:r>
            <a:endParaRPr lang="zh-CN" altLang="en-US" sz="1050" dirty="0">
              <a:solidFill>
                <a:schemeClr val="tx1">
                  <a:lumMod val="65000"/>
                  <a:lumOff val="35000"/>
                </a:schemeClr>
              </a:solidFill>
              <a:latin typeface="+mn-lt"/>
              <a:ea typeface="+mn-ea"/>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937491"/>
            <a:ext cx="10719120" cy="2983017"/>
          </a:xfrm>
        </p:spPr>
        <p:txBody>
          <a:bodyPr/>
          <a:lstStyle/>
          <a:p>
            <a:pPr marL="0" indent="0">
              <a:buNone/>
            </a:pPr>
            <a:r>
              <a:rPr lang="en-US" altLang="zh-CN" sz="2000" dirty="0"/>
              <a:t>1</a:t>
            </a:r>
            <a:r>
              <a:rPr lang="zh-CN" altLang="en-US" sz="2000" dirty="0"/>
              <a:t>、</a:t>
            </a:r>
            <a:r>
              <a:rPr lang="en-US" altLang="zh-CN" sz="2000" dirty="0" err="1"/>
              <a:t>mysql</a:t>
            </a:r>
            <a:endParaRPr lang="en-US" altLang="zh-CN" sz="2000" dirty="0"/>
          </a:p>
          <a:p>
            <a:pPr marL="0" indent="0">
              <a:buNone/>
            </a:pPr>
            <a:r>
              <a:rPr lang="en-US" altLang="zh-CN" sz="2000" dirty="0"/>
              <a:t>​</a:t>
            </a:r>
            <a:endParaRPr lang="en-US" altLang="zh-CN" sz="2000" dirty="0"/>
          </a:p>
          <a:p>
            <a:pPr marL="0" indent="0">
              <a:buNone/>
            </a:pPr>
            <a:r>
              <a:rPr lang="en-US" altLang="zh-CN" sz="2000" dirty="0"/>
              <a:t>        </a:t>
            </a:r>
            <a:r>
              <a:rPr lang="zh-CN" altLang="en-US" sz="2000" dirty="0"/>
              <a:t>从业务部门拿到各有关的数据表，形成</a:t>
            </a:r>
            <a:r>
              <a:rPr lang="en-US" altLang="zh-CN" sz="2000" dirty="0" err="1"/>
              <a:t>mysql</a:t>
            </a:r>
            <a:r>
              <a:rPr lang="zh-CN" altLang="en-US" sz="2000" dirty="0"/>
              <a:t>数据库。</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建仓过程概述</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（二）意向主题看板</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937491"/>
            <a:ext cx="10719120" cy="2983017"/>
          </a:xfrm>
        </p:spPr>
        <p:txBody>
          <a:bodyPr/>
          <a:lstStyle/>
          <a:p>
            <a:pPr marL="0" indent="0">
              <a:buNone/>
            </a:pPr>
            <a:r>
              <a:rPr lang="en-US" altLang="zh-CN" sz="2000" dirty="0"/>
              <a:t>2</a:t>
            </a:r>
            <a:r>
              <a:rPr lang="zh-CN" altLang="en-US" sz="2000" dirty="0"/>
              <a:t>、</a:t>
            </a:r>
            <a:r>
              <a:rPr lang="en-US" altLang="zh-CN" sz="2000" dirty="0" err="1"/>
              <a:t>ods</a:t>
            </a:r>
            <a:r>
              <a:rPr lang="zh-CN" altLang="en-US" sz="2000" dirty="0"/>
              <a:t>层</a:t>
            </a:r>
            <a:endParaRPr lang="zh-CN" altLang="en-US" sz="2000" dirty="0"/>
          </a:p>
          <a:p>
            <a:pPr marL="0" indent="0">
              <a:buNone/>
            </a:pPr>
            <a:endParaRPr lang="zh-CN" altLang="en-US" sz="2000" dirty="0"/>
          </a:p>
          <a:p>
            <a:pPr marL="0" indent="0">
              <a:buNone/>
            </a:pPr>
            <a:r>
              <a:rPr lang="zh-CN" altLang="en-US" sz="2000" dirty="0"/>
              <a:t>​        通过</a:t>
            </a:r>
            <a:r>
              <a:rPr lang="en-US" altLang="zh-CN" sz="2000" dirty="0" err="1"/>
              <a:t>sqoop</a:t>
            </a:r>
            <a:r>
              <a:rPr lang="zh-CN" altLang="en-US" sz="2000" dirty="0"/>
              <a:t>工具，将</a:t>
            </a:r>
            <a:r>
              <a:rPr lang="en-US" altLang="zh-CN" sz="2000" dirty="0" err="1"/>
              <a:t>mysql</a:t>
            </a:r>
            <a:r>
              <a:rPr lang="zh-CN" altLang="en-US" sz="2000" dirty="0"/>
              <a:t>数据表导入</a:t>
            </a:r>
            <a:r>
              <a:rPr lang="en-US" altLang="zh-CN" sz="2000" dirty="0" err="1"/>
              <a:t>ods</a:t>
            </a:r>
            <a:r>
              <a:rPr lang="zh-CN" altLang="en-US" sz="2000" dirty="0"/>
              <a:t>层（压缩方式为“</a:t>
            </a:r>
            <a:r>
              <a:rPr lang="en-US" altLang="zh-CN" sz="2000" dirty="0"/>
              <a:t>ZLIB”</a:t>
            </a:r>
            <a:r>
              <a:rPr lang="zh-CN" altLang="en-US" sz="2000" dirty="0"/>
              <a:t>），数据完全导入，没有进行修改。</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建仓过程概述</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585913"/>
            <a:ext cx="10719120" cy="4886325"/>
          </a:xfrm>
        </p:spPr>
        <p:txBody>
          <a:bodyPr/>
          <a:lstStyle/>
          <a:p>
            <a:pPr marL="0" indent="0">
              <a:buNone/>
            </a:pPr>
            <a:r>
              <a:rPr lang="en-US" altLang="zh-CN" sz="2000" dirty="0"/>
              <a:t>3</a:t>
            </a:r>
            <a:r>
              <a:rPr lang="zh-CN" altLang="en-US" sz="2000" dirty="0"/>
              <a:t>、</a:t>
            </a:r>
            <a:r>
              <a:rPr lang="en-US" altLang="zh-CN" sz="2000" dirty="0" err="1"/>
              <a:t>dwd</a:t>
            </a:r>
            <a:r>
              <a:rPr lang="zh-CN" altLang="en-US" sz="2000" dirty="0"/>
              <a:t>层</a:t>
            </a:r>
            <a:endParaRPr lang="zh-CN" altLang="en-US" sz="2000" dirty="0"/>
          </a:p>
          <a:p>
            <a:pPr marL="0" indent="0">
              <a:buNone/>
            </a:pPr>
            <a:r>
              <a:rPr lang="zh-CN" altLang="en-US" sz="2000" dirty="0"/>
              <a:t>​        从</a:t>
            </a:r>
            <a:r>
              <a:rPr lang="en-US" altLang="zh-CN" sz="2000" dirty="0" err="1"/>
              <a:t>ods</a:t>
            </a:r>
            <a:r>
              <a:rPr lang="zh-CN" altLang="en-US" sz="2000" dirty="0"/>
              <a:t>层中将意向主题的</a:t>
            </a:r>
            <a:r>
              <a:rPr lang="en-US" altLang="zh-CN" sz="2000" dirty="0"/>
              <a:t>9</a:t>
            </a:r>
            <a:r>
              <a:rPr lang="zh-CN" altLang="en-US" sz="2000" dirty="0"/>
              <a:t>个数据表进行清洗转换，主要有以下几个动作：</a:t>
            </a:r>
            <a:endParaRPr lang="zh-CN" altLang="en-US" sz="2000" dirty="0"/>
          </a:p>
          <a:p>
            <a:pPr marL="0" indent="0">
              <a:buNone/>
            </a:pPr>
            <a:r>
              <a:rPr lang="zh-CN" altLang="en-US" sz="2000" dirty="0"/>
              <a:t>​	</a:t>
            </a:r>
            <a:r>
              <a:rPr lang="en-US" altLang="zh-CN" sz="2000" dirty="0"/>
              <a:t>1.</a:t>
            </a:r>
            <a:r>
              <a:rPr lang="zh-CN" altLang="en-US" sz="2000" dirty="0"/>
              <a:t>增加了时间维度（年</a:t>
            </a:r>
            <a:r>
              <a:rPr lang="en-US" altLang="zh-CN" sz="2000" dirty="0"/>
              <a:t>/</a:t>
            </a:r>
            <a:r>
              <a:rPr lang="zh-CN" altLang="en-US" sz="2000" dirty="0"/>
              <a:t>季度</a:t>
            </a:r>
            <a:r>
              <a:rPr lang="en-US" altLang="zh-CN" sz="2000" dirty="0"/>
              <a:t>/</a:t>
            </a:r>
            <a:r>
              <a:rPr lang="zh-CN" altLang="en-US" sz="2000" dirty="0"/>
              <a:t>月</a:t>
            </a:r>
            <a:r>
              <a:rPr lang="en-US" altLang="zh-CN" sz="2000" dirty="0"/>
              <a:t>/</a:t>
            </a:r>
            <a:r>
              <a:rPr lang="zh-CN" altLang="en-US" sz="2000" dirty="0"/>
              <a:t>日</a:t>
            </a:r>
            <a:r>
              <a:rPr lang="en-US" altLang="zh-CN" sz="2000" dirty="0"/>
              <a:t>/</a:t>
            </a:r>
            <a:r>
              <a:rPr lang="zh-CN" altLang="en-US" sz="2000" dirty="0"/>
              <a:t>时）</a:t>
            </a:r>
            <a:endParaRPr lang="zh-CN" altLang="en-US" sz="2000" dirty="0"/>
          </a:p>
          <a:p>
            <a:pPr marL="0" indent="0">
              <a:buNone/>
            </a:pPr>
            <a:r>
              <a:rPr lang="zh-CN" altLang="en-US" sz="2000" dirty="0"/>
              <a:t>​	</a:t>
            </a:r>
            <a:r>
              <a:rPr lang="en-US" altLang="zh-CN" sz="2000" dirty="0"/>
              <a:t>2.</a:t>
            </a:r>
            <a:r>
              <a:rPr lang="zh-CN" altLang="en-US" sz="2000" dirty="0"/>
              <a:t>删掉了多余的字段</a:t>
            </a:r>
            <a:endParaRPr lang="zh-CN" altLang="en-US" sz="2000" dirty="0"/>
          </a:p>
          <a:p>
            <a:pPr marL="0" indent="0">
              <a:buNone/>
            </a:pPr>
            <a:r>
              <a:rPr lang="zh-CN" altLang="en-US" sz="2000" dirty="0"/>
              <a:t>​	</a:t>
            </a:r>
            <a:r>
              <a:rPr lang="en-US" altLang="zh-CN" sz="2000" dirty="0"/>
              <a:t>3.</a:t>
            </a:r>
            <a:r>
              <a:rPr lang="zh-CN" altLang="en-US" sz="2000" dirty="0"/>
              <a:t>筛选出</a:t>
            </a:r>
            <a:r>
              <a:rPr lang="en-US" altLang="zh-CN" sz="2000" dirty="0"/>
              <a:t>delete=0</a:t>
            </a:r>
            <a:r>
              <a:rPr lang="zh-CN" altLang="en-US" sz="2000" dirty="0"/>
              <a:t>的有效信息</a:t>
            </a:r>
            <a:endParaRPr lang="zh-CN" altLang="en-US" sz="2000" dirty="0"/>
          </a:p>
          <a:p>
            <a:pPr marL="0" indent="0">
              <a:buNone/>
            </a:pPr>
            <a:r>
              <a:rPr lang="zh-CN" altLang="en-US" sz="2000" dirty="0"/>
              <a:t>​	</a:t>
            </a:r>
            <a:r>
              <a:rPr lang="en-US" altLang="zh-CN" sz="2000" dirty="0"/>
              <a:t>4.</a:t>
            </a:r>
            <a:r>
              <a:rPr lang="zh-CN" altLang="en-US" sz="2000" dirty="0"/>
              <a:t>添加判断新老和线上线下的字段</a:t>
            </a:r>
            <a:endParaRPr lang="zh-CN" altLang="en-US" sz="2000" dirty="0"/>
          </a:p>
          <a:p>
            <a:pPr marL="0" indent="0">
              <a:buNone/>
            </a:pPr>
            <a:r>
              <a:rPr lang="zh-CN" altLang="en-US" sz="2000" dirty="0"/>
              <a:t>​	</a:t>
            </a:r>
            <a:r>
              <a:rPr lang="en-US" altLang="zh-CN" sz="2000" dirty="0"/>
              <a:t>5.</a:t>
            </a:r>
            <a:r>
              <a:rPr lang="zh-CN" altLang="en-US" sz="2000" dirty="0"/>
              <a:t>压缩方式改成“</a:t>
            </a:r>
            <a:r>
              <a:rPr lang="en-US" altLang="zh-CN" sz="2000" dirty="0"/>
              <a:t>SNAPPY”</a:t>
            </a:r>
            <a:endParaRPr lang="en-US" altLang="zh-CN" sz="2000" dirty="0"/>
          </a:p>
          <a:p>
            <a:pPr marL="0" indent="0">
              <a:buNone/>
            </a:pPr>
            <a:r>
              <a:rPr lang="en-US" altLang="zh-CN" sz="2000" dirty="0"/>
              <a:t>​	6.</a:t>
            </a:r>
            <a:r>
              <a:rPr lang="zh-CN" altLang="en-US" sz="2000" dirty="0"/>
              <a:t>电脑内存不足要添加</a:t>
            </a:r>
            <a:r>
              <a:rPr lang="en-US" altLang="zh-CN" sz="2000" dirty="0"/>
              <a:t>"where id&lt;1000"</a:t>
            </a:r>
            <a:r>
              <a:rPr lang="zh-CN" altLang="en-US" sz="2000" dirty="0"/>
              <a:t>的条件</a:t>
            </a:r>
            <a:endParaRPr lang="zh-CN" altLang="en-US" sz="2000" dirty="0"/>
          </a:p>
          <a:p>
            <a:pPr marL="0" indent="0">
              <a:buNone/>
            </a:pPr>
            <a:r>
              <a:rPr lang="zh-CN" altLang="en-US" sz="2000" dirty="0"/>
              <a:t>​	</a:t>
            </a:r>
            <a:r>
              <a:rPr lang="en-US" altLang="zh-CN" sz="2000" dirty="0"/>
              <a:t>7.</a:t>
            </a:r>
            <a:r>
              <a:rPr lang="zh-CN" altLang="en-US" sz="2000" dirty="0"/>
              <a:t>插入数据前优化</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建仓过程概述</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937491"/>
            <a:ext cx="10719120" cy="2983017"/>
          </a:xfrm>
        </p:spPr>
        <p:txBody>
          <a:bodyPr/>
          <a:lstStyle/>
          <a:p>
            <a:pPr marL="0" indent="0">
              <a:buNone/>
            </a:pPr>
            <a:r>
              <a:rPr lang="en-US" altLang="zh-CN" sz="2000" dirty="0"/>
              <a:t>4</a:t>
            </a:r>
            <a:r>
              <a:rPr lang="zh-CN" altLang="en-US" sz="2000" dirty="0"/>
              <a:t>、</a:t>
            </a:r>
            <a:r>
              <a:rPr lang="en-US" altLang="zh-CN" sz="2000" dirty="0" err="1"/>
              <a:t>dwb</a:t>
            </a:r>
            <a:r>
              <a:rPr lang="zh-CN" altLang="en-US" sz="2000" dirty="0"/>
              <a:t>层</a:t>
            </a:r>
            <a:endParaRPr lang="zh-CN" altLang="en-US" sz="2000" dirty="0"/>
          </a:p>
          <a:p>
            <a:pPr marL="0" indent="0">
              <a:buNone/>
            </a:pPr>
            <a:endParaRPr lang="zh-CN" altLang="en-US" sz="2000" dirty="0"/>
          </a:p>
          <a:p>
            <a:pPr marL="0" indent="0">
              <a:buNone/>
            </a:pPr>
            <a:r>
              <a:rPr lang="zh-CN" altLang="en-US" sz="2000" dirty="0"/>
              <a:t>​        根据</a:t>
            </a:r>
            <a:r>
              <a:rPr lang="en-US" altLang="zh-CN" sz="2000" dirty="0" err="1"/>
              <a:t>dws</a:t>
            </a:r>
            <a:r>
              <a:rPr lang="zh-CN" altLang="en-US" sz="2000" dirty="0"/>
              <a:t>层最终业务需求，从</a:t>
            </a:r>
            <a:r>
              <a:rPr lang="en-US" altLang="zh-CN" sz="2000" dirty="0" err="1"/>
              <a:t>dwd</a:t>
            </a:r>
            <a:r>
              <a:rPr lang="zh-CN" altLang="en-US" sz="2000" dirty="0"/>
              <a:t>层中的</a:t>
            </a:r>
            <a:r>
              <a:rPr lang="en-US" altLang="zh-CN" sz="2000" dirty="0"/>
              <a:t>9</a:t>
            </a:r>
            <a:r>
              <a:rPr lang="zh-CN" altLang="en-US" sz="2000" dirty="0"/>
              <a:t>个表，通过</a:t>
            </a:r>
            <a:r>
              <a:rPr lang="en-US" altLang="zh-CN" sz="2000" dirty="0"/>
              <a:t>left join</a:t>
            </a:r>
            <a:r>
              <a:rPr lang="zh-CN" altLang="en-US" sz="2000" dirty="0"/>
              <a:t>方式进行主要字段提取，再次剔除掉多余的字段，形成</a:t>
            </a:r>
            <a:r>
              <a:rPr lang="en-US" altLang="zh-CN" sz="2000" dirty="0" err="1"/>
              <a:t>dwb</a:t>
            </a:r>
            <a:r>
              <a:rPr lang="zh-CN" altLang="en-US" sz="2000" dirty="0"/>
              <a:t>层的意向主题宽表（分区表）。</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建仓过程概述</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937491"/>
            <a:ext cx="10719120" cy="3798940"/>
          </a:xfrm>
        </p:spPr>
        <p:txBody>
          <a:bodyPr/>
          <a:lstStyle/>
          <a:p>
            <a:pPr marL="0" indent="0">
              <a:buNone/>
            </a:pPr>
            <a:r>
              <a:rPr lang="en-US" altLang="zh-CN" sz="2000" dirty="0"/>
              <a:t>5</a:t>
            </a:r>
            <a:r>
              <a:rPr lang="zh-CN" altLang="en-US" sz="2000" dirty="0"/>
              <a:t>、</a:t>
            </a:r>
            <a:r>
              <a:rPr lang="en-US" altLang="zh-CN" sz="2000" dirty="0" err="1"/>
              <a:t>dws</a:t>
            </a:r>
            <a:r>
              <a:rPr lang="zh-CN" altLang="en-US" sz="2000" dirty="0"/>
              <a:t>层</a:t>
            </a:r>
            <a:endParaRPr lang="zh-CN" altLang="en-US" sz="2000" dirty="0"/>
          </a:p>
          <a:p>
            <a:pPr marL="0" indent="0">
              <a:buNone/>
            </a:pPr>
            <a:endParaRPr lang="zh-CN" altLang="en-US" sz="2000" dirty="0"/>
          </a:p>
          <a:p>
            <a:pPr marL="0" indent="0">
              <a:buNone/>
            </a:pPr>
            <a:r>
              <a:rPr lang="zh-CN" altLang="en-US" sz="2000" dirty="0"/>
              <a:t>​        根据</a:t>
            </a:r>
            <a:r>
              <a:rPr lang="en-US" altLang="zh-CN" sz="2000" dirty="0" err="1"/>
              <a:t>dwb</a:t>
            </a:r>
            <a:r>
              <a:rPr lang="zh-CN" altLang="en-US" sz="2000" dirty="0"/>
              <a:t>层的意向主题宽表（分区表）</a:t>
            </a:r>
            <a:r>
              <a:rPr lang="en-US" altLang="zh-CN" sz="2000" dirty="0"/>
              <a:t>,</a:t>
            </a:r>
            <a:r>
              <a:rPr lang="zh-CN" altLang="en-US" sz="2000" dirty="0"/>
              <a:t>在</a:t>
            </a:r>
            <a:r>
              <a:rPr lang="en-US" altLang="zh-CN" sz="2000" dirty="0"/>
              <a:t>presto</a:t>
            </a:r>
            <a:r>
              <a:rPr lang="zh-CN" altLang="en-US" sz="2000" dirty="0"/>
              <a:t>中进行查询和插入数据：</a:t>
            </a:r>
            <a:endParaRPr lang="zh-CN" altLang="en-US" sz="2000" dirty="0"/>
          </a:p>
          <a:p>
            <a:pPr marL="0" indent="0">
              <a:buNone/>
            </a:pPr>
            <a:r>
              <a:rPr lang="zh-CN" altLang="en-US" sz="2000" dirty="0"/>
              <a:t>​	</a:t>
            </a:r>
            <a:r>
              <a:rPr lang="en-US" altLang="zh-CN" sz="2000" dirty="0"/>
              <a:t>1.</a:t>
            </a:r>
            <a:r>
              <a:rPr lang="zh-CN" altLang="en-US" sz="2000" dirty="0"/>
              <a:t>根据业务需求，增加意向总量字段</a:t>
            </a:r>
            <a:r>
              <a:rPr lang="en-US" altLang="zh-CN" sz="2000" dirty="0"/>
              <a:t>count(</a:t>
            </a:r>
            <a:r>
              <a:rPr lang="en-US" altLang="zh-CN" sz="2000" dirty="0" err="1"/>
              <a:t>customer_id</a:t>
            </a:r>
            <a:r>
              <a:rPr lang="en-US" altLang="zh-CN" sz="2000" dirty="0"/>
              <a:t>)</a:t>
            </a:r>
            <a:endParaRPr lang="en-US" altLang="zh-CN" sz="2000" dirty="0"/>
          </a:p>
          <a:p>
            <a:pPr marL="0" indent="0">
              <a:buNone/>
            </a:pPr>
            <a:r>
              <a:rPr lang="en-US" altLang="zh-CN" sz="2000" dirty="0"/>
              <a:t>​	2.</a:t>
            </a:r>
            <a:r>
              <a:rPr lang="zh-CN" altLang="en-US" sz="2000" dirty="0"/>
              <a:t>把</a:t>
            </a:r>
            <a:r>
              <a:rPr lang="en-US" altLang="zh-CN" sz="2000" dirty="0"/>
              <a:t>6</a:t>
            </a:r>
            <a:r>
              <a:rPr lang="zh-CN" altLang="en-US" sz="2000" dirty="0"/>
              <a:t>个需求要用到的指标汇总设计好，增加</a:t>
            </a:r>
            <a:r>
              <a:rPr lang="en-US" altLang="zh-CN" sz="2000" dirty="0" err="1"/>
              <a:t>grouptype</a:t>
            </a:r>
            <a:r>
              <a:rPr lang="zh-CN" altLang="en-US" sz="2000" dirty="0"/>
              <a:t>、</a:t>
            </a:r>
            <a:r>
              <a:rPr lang="en-US" altLang="zh-CN" sz="2000" dirty="0" err="1"/>
              <a:t>time_type</a:t>
            </a:r>
            <a:r>
              <a:rPr lang="zh-CN" altLang="en-US" sz="2000" dirty="0"/>
              <a:t>、</a:t>
            </a:r>
            <a:r>
              <a:rPr lang="en-US" altLang="zh-CN" sz="2000" dirty="0" err="1"/>
              <a:t>time_str</a:t>
            </a:r>
            <a:r>
              <a:rPr lang="zh-CN" altLang="en-US" sz="2000" dirty="0"/>
              <a:t>三个维度判断指标字段</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建仓过程概述</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在线教育需求分析背景</a:t>
            </a:r>
            <a:endParaRPr kumimoji="1" lang="zh-CN" altLang="en-US" dirty="0"/>
          </a:p>
        </p:txBody>
      </p:sp>
      <p:sp>
        <p:nvSpPr>
          <p:cNvPr id="3" name="文本占位符 2"/>
          <p:cNvSpPr>
            <a:spLocks noGrp="1"/>
          </p:cNvSpPr>
          <p:nvPr>
            <p:ph type="body" sz="quarter" idx="10"/>
          </p:nvPr>
        </p:nvSpPr>
        <p:spPr/>
        <p:txBody>
          <a:bodyPr/>
          <a:lstStyle/>
          <a:p>
            <a:r>
              <a:rPr kumimoji="1" lang="en-US" altLang="zh-CN" dirty="0"/>
              <a:t>01</a:t>
            </a:r>
            <a:endParaRPr kumimoji="1" lang="zh-CN" alt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937491"/>
            <a:ext cx="10719120" cy="3798940"/>
          </a:xfrm>
        </p:spPr>
        <p:txBody>
          <a:bodyPr/>
          <a:lstStyle/>
          <a:p>
            <a:pPr marL="0" indent="0">
              <a:buNone/>
            </a:pPr>
            <a:r>
              <a:rPr lang="en-US" altLang="zh-CN" sz="2000" dirty="0"/>
              <a:t>6</a:t>
            </a:r>
            <a:r>
              <a:rPr lang="zh-CN" altLang="en-US" sz="2000" dirty="0"/>
              <a:t>、需求</a:t>
            </a:r>
            <a:r>
              <a:rPr lang="en-US" altLang="zh-CN" sz="2000" dirty="0"/>
              <a:t>SQL</a:t>
            </a:r>
            <a:r>
              <a:rPr lang="zh-CN" altLang="en-US" sz="2000" dirty="0"/>
              <a:t>分析</a:t>
            </a:r>
            <a:endParaRPr lang="zh-CN" altLang="en-US" sz="2000" dirty="0"/>
          </a:p>
          <a:p>
            <a:pPr marL="0" indent="0">
              <a:buNone/>
            </a:pPr>
            <a:endParaRPr lang="zh-CN" altLang="en-US" sz="2000" dirty="0"/>
          </a:p>
          <a:p>
            <a:pPr marL="0" indent="0">
              <a:buNone/>
            </a:pPr>
            <a:r>
              <a:rPr lang="zh-CN" altLang="en-US" sz="2000" dirty="0"/>
              <a:t>​	</a:t>
            </a:r>
            <a:r>
              <a:rPr lang="en-US" altLang="zh-CN" sz="2000" dirty="0"/>
              <a:t>1</a:t>
            </a:r>
            <a:r>
              <a:rPr lang="zh-CN" altLang="en-US" sz="2000" dirty="0"/>
              <a:t>）将当前需求用不上的字段用</a:t>
            </a:r>
            <a:r>
              <a:rPr lang="en-US" altLang="zh-CN" sz="2000" dirty="0"/>
              <a:t>'-1'</a:t>
            </a:r>
            <a:r>
              <a:rPr lang="zh-CN" altLang="en-US" sz="2000" dirty="0"/>
              <a:t>显示</a:t>
            </a:r>
            <a:endParaRPr lang="zh-CN" altLang="en-US" sz="2000" dirty="0"/>
          </a:p>
          <a:p>
            <a:pPr marL="0" indent="0">
              <a:buNone/>
            </a:pPr>
            <a:r>
              <a:rPr lang="zh-CN" altLang="en-US" sz="2000" dirty="0"/>
              <a:t>​	</a:t>
            </a:r>
            <a:r>
              <a:rPr lang="en-US" altLang="zh-CN" sz="2000" dirty="0"/>
              <a:t>2</a:t>
            </a:r>
            <a:r>
              <a:rPr lang="zh-CN" altLang="en-US" sz="2000" dirty="0"/>
              <a:t>）根据固有维度和事实维度调整字段值，比如放开</a:t>
            </a:r>
            <a:r>
              <a:rPr lang="en-US" altLang="zh-CN" sz="2000" dirty="0"/>
              <a:t>'-1'</a:t>
            </a:r>
            <a:r>
              <a:rPr lang="zh-CN" altLang="en-US" sz="2000" dirty="0"/>
              <a:t>值和更新</a:t>
            </a:r>
            <a:r>
              <a:rPr lang="en-US" altLang="zh-CN" sz="2000" dirty="0" err="1"/>
              <a:t>grouptype</a:t>
            </a:r>
            <a:r>
              <a:rPr lang="zh-CN" altLang="en-US" sz="2000" dirty="0"/>
              <a:t>、</a:t>
            </a:r>
            <a:r>
              <a:rPr lang="en-US" altLang="zh-CN" sz="2000" dirty="0" err="1"/>
              <a:t>time_type</a:t>
            </a:r>
            <a:r>
              <a:rPr lang="zh-CN" altLang="en-US" sz="2000" dirty="0"/>
              <a:t>、</a:t>
            </a:r>
            <a:r>
              <a:rPr lang="en-US" altLang="zh-CN" sz="2000" dirty="0" err="1"/>
              <a:t>time_str</a:t>
            </a:r>
            <a:r>
              <a:rPr lang="zh-CN" altLang="en-US" sz="2000" dirty="0"/>
              <a:t>的表示的数值等</a:t>
            </a:r>
            <a:endParaRPr lang="zh-CN" altLang="en-US" sz="2000" dirty="0"/>
          </a:p>
          <a:p>
            <a:pPr marL="0" indent="0">
              <a:buNone/>
            </a:pPr>
            <a:r>
              <a:rPr lang="zh-CN" altLang="en-US" sz="2000" dirty="0"/>
              <a:t>​	</a:t>
            </a:r>
            <a:r>
              <a:rPr lang="en-US" altLang="zh-CN" sz="2000" dirty="0"/>
              <a:t>3</a:t>
            </a:r>
            <a:r>
              <a:rPr lang="zh-CN" altLang="en-US" sz="2000" dirty="0"/>
              <a:t>）</a:t>
            </a:r>
            <a:r>
              <a:rPr lang="en-US" altLang="zh-CN" sz="2000" dirty="0"/>
              <a:t>group by</a:t>
            </a:r>
            <a:r>
              <a:rPr lang="zh-CN" altLang="en-US" sz="2000" dirty="0"/>
              <a:t>和</a:t>
            </a:r>
            <a:r>
              <a:rPr lang="en-US" altLang="zh-CN" sz="2000" dirty="0"/>
              <a:t>order by </a:t>
            </a:r>
            <a:r>
              <a:rPr lang="zh-CN" altLang="en-US" sz="2000" dirty="0"/>
              <a:t>也相对应调整</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建仓过程概述</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10881" y="1937491"/>
            <a:ext cx="10719120" cy="3798940"/>
          </a:xfrm>
        </p:spPr>
        <p:txBody>
          <a:bodyPr/>
          <a:lstStyle/>
          <a:p>
            <a:pPr marL="0" indent="0">
              <a:buNone/>
            </a:pPr>
            <a:r>
              <a:rPr lang="en-US" altLang="zh-CN" sz="2000" dirty="0"/>
              <a:t>7</a:t>
            </a:r>
            <a:r>
              <a:rPr lang="zh-CN" altLang="en-US" sz="2000" dirty="0"/>
              <a:t>、数据导出</a:t>
            </a:r>
            <a:endParaRPr lang="zh-CN" altLang="en-US" sz="2000" dirty="0"/>
          </a:p>
          <a:p>
            <a:pPr marL="0" indent="0">
              <a:buNone/>
            </a:pPr>
            <a:endParaRPr lang="zh-CN" altLang="en-US" sz="2000" dirty="0"/>
          </a:p>
          <a:p>
            <a:pPr marL="0" indent="0">
              <a:buNone/>
            </a:pPr>
            <a:r>
              <a:rPr lang="zh-CN" altLang="en-US" sz="2000" dirty="0"/>
              <a:t>​	</a:t>
            </a:r>
            <a:r>
              <a:rPr lang="en-US" altLang="zh-CN" sz="2000" dirty="0"/>
              <a:t>1</a:t>
            </a:r>
            <a:r>
              <a:rPr lang="zh-CN" altLang="en-US" sz="2000" dirty="0"/>
              <a:t>）在</a:t>
            </a:r>
            <a:r>
              <a:rPr lang="en-US" altLang="zh-CN" sz="2000" dirty="0" err="1"/>
              <a:t>mysql</a:t>
            </a:r>
            <a:r>
              <a:rPr lang="zh-CN" altLang="en-US" sz="2000" dirty="0"/>
              <a:t>构建目标表</a:t>
            </a:r>
            <a:endParaRPr lang="zh-CN" altLang="en-US" sz="2000" dirty="0"/>
          </a:p>
          <a:p>
            <a:pPr marL="0" indent="0">
              <a:buNone/>
            </a:pPr>
            <a:r>
              <a:rPr lang="zh-CN" altLang="en-US" sz="2000" dirty="0"/>
              <a:t>​	</a:t>
            </a:r>
            <a:r>
              <a:rPr lang="en-US" altLang="zh-CN" sz="2000" dirty="0"/>
              <a:t>2</a:t>
            </a:r>
            <a:r>
              <a:rPr lang="zh-CN" altLang="en-US" sz="2000" dirty="0"/>
              <a:t>）使用 </a:t>
            </a:r>
            <a:r>
              <a:rPr lang="en-US" altLang="zh-CN" sz="2000" dirty="0" err="1"/>
              <a:t>sqoop</a:t>
            </a:r>
            <a:r>
              <a:rPr lang="zh-CN" altLang="en-US" sz="2000" dirty="0"/>
              <a:t>导出命令</a:t>
            </a:r>
            <a:endParaRPr lang="zh-CN" altLang="en-US" sz="2000" dirty="0"/>
          </a:p>
          <a:p>
            <a:pPr marL="0" indent="0">
              <a:buNone/>
            </a:pPr>
            <a:r>
              <a:rPr lang="zh-CN" altLang="en-US" sz="2000" dirty="0"/>
              <a:t>​	</a:t>
            </a:r>
            <a:r>
              <a:rPr lang="en-US" altLang="zh-CN" sz="2000" dirty="0"/>
              <a:t>3</a:t>
            </a:r>
            <a:r>
              <a:rPr lang="zh-CN" altLang="en-US" sz="2000" dirty="0"/>
              <a:t>）检测是否导入成功</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建仓过程概述</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（二）意向主题</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
        <p:nvSpPr>
          <p:cNvPr id="6" name="文本框 5"/>
          <p:cNvSpPr txBox="1"/>
          <p:nvPr/>
        </p:nvSpPr>
        <p:spPr>
          <a:xfrm>
            <a:off x="9868535" y="5428615"/>
            <a:ext cx="1480820" cy="521970"/>
          </a:xfrm>
          <a:prstGeom prst="rect">
            <a:avLst/>
          </a:prstGeom>
          <a:noFill/>
        </p:spPr>
        <p:txBody>
          <a:bodyPr>
            <a:spAutoFit/>
          </a:bodyPr>
          <a:p>
            <a:pPr fontAlgn="auto">
              <a:spcBef>
                <a:spcPts val="0"/>
              </a:spcBef>
              <a:spcAft>
                <a:spcPts val="0"/>
              </a:spcAft>
            </a:pPr>
            <a:r>
              <a:rPr lang="zh-CN" altLang="en-US" sz="2800" dirty="0">
                <a:solidFill>
                  <a:schemeClr val="tx1">
                    <a:lumMod val="65000"/>
                    <a:lumOff val="35000"/>
                  </a:schemeClr>
                </a:solidFill>
                <a:latin typeface="+mn-lt"/>
                <a:ea typeface="+mn-ea"/>
                <a:hlinkClick r:id="rId1" tooltip="" action="ppaction://hlinksldjump"/>
              </a:rPr>
              <a:t>返回</a:t>
            </a:r>
            <a:endParaRPr lang="zh-CN" altLang="en-US" sz="2800" dirty="0">
              <a:solidFill>
                <a:schemeClr val="tx1">
                  <a:lumMod val="65000"/>
                  <a:lumOff val="35000"/>
                </a:schemeClr>
              </a:solidFill>
              <a:latin typeface="+mn-lt"/>
              <a:ea typeface="+mn-ea"/>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727391" y="1244071"/>
            <a:ext cx="10719120" cy="3798940"/>
          </a:xfrm>
        </p:spPr>
        <p:txBody>
          <a:bodyPr/>
          <a:lstStyle/>
          <a:p>
            <a:pPr marL="0" indent="0">
              <a:buNone/>
            </a:pPr>
            <a:r>
              <a:rPr sz="2000">
                <a:sym typeface="+mn-ea"/>
              </a:rPr>
              <a:t>GitHub</a:t>
            </a:r>
            <a:endParaRPr lang="zh-CN" altLang="en-US" sz="2000">
              <a:sym typeface="+mn-ea"/>
            </a:endParaRPr>
          </a:p>
          <a:p>
            <a:pPr marL="0" indent="0">
              <a:buNone/>
            </a:pPr>
            <a:r>
              <a:rPr lang="zh-CN" altLang="en-US" sz="2000">
                <a:sym typeface="+mn-ea"/>
              </a:rPr>
              <a:t>项目</a:t>
            </a:r>
            <a:r>
              <a:rPr lang="zh-CN" altLang="en-US" sz="2000">
                <a:sym typeface="+mn-ea"/>
              </a:rPr>
              <a:t>地址：https://github.com/martinchan913/edu_data_warehouse</a:t>
            </a:r>
            <a:endParaRPr lang="zh-CN" altLang="en-US" sz="2000">
              <a:sym typeface="+mn-ea"/>
            </a:endParaRPr>
          </a:p>
          <a:p>
            <a:pPr marL="0" indent="0">
              <a:buNone/>
            </a:pPr>
            <a:r>
              <a:rPr lang="zh-CN" altLang="en-US" sz="2000" dirty="0"/>
              <a:t>远程仓库</a:t>
            </a:r>
            <a:r>
              <a:rPr sz="2000" dirty="0"/>
              <a:t>						</a:t>
            </a:r>
            <a:r>
              <a:rPr lang="zh-CN" altLang="en-US" sz="2000" dirty="0"/>
              <a:t>本地</a:t>
            </a:r>
            <a:r>
              <a:rPr lang="zh-CN" altLang="en-US" sz="2000" dirty="0"/>
              <a:t>仓库</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远程代码仓库</a:t>
            </a:r>
            <a:r>
              <a:rPr kumimoji="1" lang="en-US" altLang="zh-CN" sz="1800" b="0" dirty="0">
                <a:ln w="0"/>
                <a:solidFill>
                  <a:schemeClr val="accent1"/>
                </a:solidFill>
                <a:effectLst>
                  <a:outerShdw blurRad="38100" dist="25400" dir="5400000" algn="ctr" rotWithShape="0">
                    <a:srgbClr val="6E747A">
                      <a:alpha val="43000"/>
                    </a:srgbClr>
                  </a:outerShdw>
                </a:effectLst>
              </a:rPr>
              <a:t>g</a:t>
            </a:r>
            <a:r>
              <a:rPr kumimoji="1" lang="en-US" altLang="zh-CN" sz="1800" b="0" dirty="0">
                <a:ln w="0"/>
                <a:solidFill>
                  <a:schemeClr val="accent1"/>
                </a:solidFill>
                <a:effectLst>
                  <a:outerShdw blurRad="38100" dist="25400" dir="5400000" algn="ctr" rotWithShape="0">
                    <a:srgbClr val="6E747A">
                      <a:alpha val="43000"/>
                    </a:srgbClr>
                  </a:outerShdw>
                </a:effectLst>
              </a:rPr>
              <a:t>it</a:t>
            </a:r>
            <a:endParaRPr kumimoji="1" lang="en-US" altLang="zh-CN" sz="1800" b="0" dirty="0">
              <a:ln w="0"/>
              <a:solidFill>
                <a:schemeClr val="accent1"/>
              </a:solidFill>
              <a:effectLst>
                <a:outerShdw blurRad="38100" dist="25400" dir="5400000" algn="ctr" rotWithShape="0">
                  <a:srgbClr val="6E747A">
                    <a:alpha val="43000"/>
                  </a:srgbClr>
                </a:outerShdw>
              </a:effectLst>
            </a:endParaRPr>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
        <p:nvSpPr>
          <p:cNvPr id="6" name="文本占位符 5"/>
          <p:cNvSpPr/>
          <p:nvPr>
            <p:ph type="body" sz="quarter" idx="10"/>
          </p:nvPr>
        </p:nvSpPr>
        <p:spPr/>
        <p:txBody>
          <a:bodyPr/>
          <a:p>
            <a:r>
              <a:rPr lang="en-US" altLang="zh-CN"/>
              <a:t>      </a:t>
            </a:r>
            <a:endParaRPr lang="en-US" altLang="zh-CN"/>
          </a:p>
        </p:txBody>
      </p:sp>
      <p:pic>
        <p:nvPicPr>
          <p:cNvPr id="7" name="图片 6"/>
          <p:cNvPicPr>
            <a:picLocks noChangeAspect="1"/>
          </p:cNvPicPr>
          <p:nvPr/>
        </p:nvPicPr>
        <p:blipFill>
          <a:blip r:embed="rId1"/>
          <a:stretch>
            <a:fillRect/>
          </a:stretch>
        </p:blipFill>
        <p:spPr>
          <a:xfrm>
            <a:off x="710565" y="2926080"/>
            <a:ext cx="5306695" cy="3296285"/>
          </a:xfrm>
          <a:prstGeom prst="rect">
            <a:avLst/>
          </a:prstGeom>
        </p:spPr>
      </p:pic>
      <p:pic>
        <p:nvPicPr>
          <p:cNvPr id="8" name="图片 7"/>
          <p:cNvPicPr>
            <a:picLocks noChangeAspect="1"/>
          </p:cNvPicPr>
          <p:nvPr/>
        </p:nvPicPr>
        <p:blipFill>
          <a:blip r:embed="rId2"/>
          <a:stretch>
            <a:fillRect/>
          </a:stretch>
        </p:blipFill>
        <p:spPr>
          <a:xfrm>
            <a:off x="7027545" y="2926080"/>
            <a:ext cx="4262120" cy="3307080"/>
          </a:xfrm>
          <a:prstGeom prst="rect">
            <a:avLst/>
          </a:prstGeo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建仓过程概述</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（二）</a:t>
            </a:r>
            <a:r>
              <a:rPr kumimoji="1" lang="en-US" altLang="zh-CN" sz="2400" dirty="0"/>
              <a:t>final bi</a:t>
            </a:r>
            <a:r>
              <a:rPr kumimoji="1" lang="zh-CN" altLang="en-US" sz="2400" dirty="0"/>
              <a:t>大屏部分</a:t>
            </a:r>
            <a:r>
              <a:rPr kumimoji="1" lang="zh-CN" altLang="en-US" sz="2400" dirty="0"/>
              <a:t>展示</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pic>
        <p:nvPicPr>
          <p:cNvPr id="9" name="图片 8"/>
          <p:cNvPicPr>
            <a:picLocks noChangeAspect="1"/>
          </p:cNvPicPr>
          <p:nvPr/>
        </p:nvPicPr>
        <p:blipFill>
          <a:blip r:embed="rId1"/>
          <a:stretch>
            <a:fillRect/>
          </a:stretch>
        </p:blipFill>
        <p:spPr>
          <a:xfrm>
            <a:off x="1329690" y="1457325"/>
            <a:ext cx="9481185" cy="4493260"/>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团队的努力</a:t>
            </a:r>
            <a:endParaRPr kumimoji="1" lang="zh-CN" altLang="en-US" dirty="0"/>
          </a:p>
        </p:txBody>
      </p:sp>
      <p:sp>
        <p:nvSpPr>
          <p:cNvPr id="3" name="文本占位符 2"/>
          <p:cNvSpPr>
            <a:spLocks noGrp="1"/>
          </p:cNvSpPr>
          <p:nvPr>
            <p:ph type="body" sz="quarter" idx="10"/>
          </p:nvPr>
        </p:nvSpPr>
        <p:spPr/>
        <p:txBody>
          <a:bodyPr/>
          <a:lstStyle/>
          <a:p>
            <a:r>
              <a:rPr kumimoji="1" lang="en-US" altLang="zh-CN" dirty="0"/>
              <a:t>05</a:t>
            </a:r>
            <a:endParaRPr kumimoji="1" lang="zh-CN" altLang="en-US" dirty="0"/>
          </a:p>
        </p:txBody>
      </p:sp>
      <p:sp>
        <p:nvSpPr>
          <p:cNvPr id="4" name="文本框 3"/>
          <p:cNvSpPr txBox="1"/>
          <p:nvPr/>
        </p:nvSpPr>
        <p:spPr>
          <a:xfrm>
            <a:off x="2478881" y="4579144"/>
            <a:ext cx="6786563" cy="369332"/>
          </a:xfrm>
          <a:prstGeom prst="rect">
            <a:avLst/>
          </a:prstGeom>
          <a:noFill/>
        </p:spPr>
        <p:txBody>
          <a:bodyPr wrap="square" rtlCol="0">
            <a:spAutoFit/>
          </a:bodyPr>
          <a:lstStyle/>
          <a:p>
            <a:r>
              <a:rPr lang="en-US" altLang="zh-CN" dirty="0"/>
              <a:t>————  </a:t>
            </a:r>
            <a:r>
              <a:rPr lang="zh-CN" altLang="en-US" dirty="0"/>
              <a:t>这不是一个人在努力，是整个团队在战斗，加油！！！</a:t>
            </a:r>
            <a:endParaRPr lang="zh-CN" altLang="en-US"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610869" y="2637579"/>
            <a:ext cx="10719120" cy="1898702"/>
          </a:xfrm>
        </p:spPr>
        <p:txBody>
          <a:bodyPr/>
          <a:lstStyle/>
          <a:p>
            <a:pPr marL="0" indent="0">
              <a:buNone/>
            </a:pPr>
            <a:r>
              <a:rPr lang="en-US" altLang="zh-CN" sz="2000" dirty="0"/>
              <a:t>      1</a:t>
            </a:r>
            <a:r>
              <a:rPr lang="zh-CN" altLang="en-US" sz="2000" dirty="0"/>
              <a:t>、</a:t>
            </a:r>
            <a:r>
              <a:rPr lang="en-US" altLang="zh-CN" sz="2000" dirty="0"/>
              <a:t>6</a:t>
            </a:r>
            <a:r>
              <a:rPr lang="zh-CN" altLang="en-US" sz="2000" dirty="0"/>
              <a:t>月</a:t>
            </a:r>
            <a:r>
              <a:rPr lang="en-US" altLang="zh-CN" sz="2000" dirty="0"/>
              <a:t>15</a:t>
            </a:r>
            <a:r>
              <a:rPr lang="zh-CN" altLang="en-US" sz="2000" dirty="0"/>
              <a:t>日晚成立项目小组，建微信群，组员就位</a:t>
            </a:r>
            <a:endParaRPr lang="zh-CN" altLang="en-US" sz="2000" dirty="0"/>
          </a:p>
          <a:p>
            <a:pPr marL="0" indent="0">
              <a:buNone/>
            </a:pPr>
            <a:endParaRPr lang="zh-CN" altLang="en-US" sz="2000" dirty="0"/>
          </a:p>
          <a:p>
            <a:pPr marL="0" indent="0">
              <a:buNone/>
            </a:pPr>
            <a:r>
              <a:rPr lang="en-US" altLang="zh-CN" sz="2000" dirty="0"/>
              <a:t>      2</a:t>
            </a:r>
            <a:r>
              <a:rPr lang="zh-CN" altLang="en-US" sz="2000" dirty="0"/>
              <a:t>、</a:t>
            </a:r>
            <a:r>
              <a:rPr lang="en-US" altLang="zh-CN" sz="2000" dirty="0"/>
              <a:t>6</a:t>
            </a:r>
            <a:r>
              <a:rPr lang="zh-CN" altLang="en-US" sz="2000" dirty="0"/>
              <a:t>月</a:t>
            </a:r>
            <a:r>
              <a:rPr lang="en-US" altLang="zh-CN" sz="2000" dirty="0"/>
              <a:t>16</a:t>
            </a:r>
            <a:r>
              <a:rPr lang="zh-CN" altLang="en-US" sz="2000" dirty="0"/>
              <a:t>日晚召开线上会议，确定组长，明确组员分工和职责，每日三次汇报进度</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团队的努力</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a:xfrm>
            <a:off x="610869" y="1382994"/>
            <a:ext cx="10719120" cy="517190"/>
          </a:xfrm>
        </p:spPr>
        <p:txBody>
          <a:bodyPr/>
          <a:lstStyle/>
          <a:p>
            <a:r>
              <a:rPr kumimoji="1" lang="zh-CN" altLang="en-US" sz="2400" dirty="0"/>
              <a:t>（一）准备工作</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269799" y="2422087"/>
            <a:ext cx="10719120" cy="3063134"/>
          </a:xfrm>
        </p:spPr>
        <p:txBody>
          <a:bodyPr/>
          <a:lstStyle/>
          <a:p>
            <a:pPr marL="0" indent="0">
              <a:buNone/>
            </a:pPr>
            <a:r>
              <a:rPr lang="en-US" altLang="zh-CN" sz="2000" dirty="0"/>
              <a:t>	1</a:t>
            </a:r>
            <a:r>
              <a:rPr lang="zh-CN" altLang="en-US" sz="2000" dirty="0"/>
              <a:t>、</a:t>
            </a:r>
            <a:r>
              <a:rPr lang="en-US" altLang="zh-CN" sz="2000" dirty="0"/>
              <a:t>6</a:t>
            </a:r>
            <a:r>
              <a:rPr lang="zh-CN" altLang="en-US" sz="2000" dirty="0"/>
              <a:t>月</a:t>
            </a:r>
            <a:r>
              <a:rPr lang="en-US" altLang="zh-CN" sz="2000" dirty="0"/>
              <a:t>17-18</a:t>
            </a:r>
            <a:r>
              <a:rPr lang="zh-CN" altLang="en-US" sz="2000" dirty="0"/>
              <a:t>日进行需求分析文档撰写</a:t>
            </a:r>
            <a:endParaRPr lang="zh-CN" altLang="en-US" sz="2000" dirty="0"/>
          </a:p>
          <a:p>
            <a:pPr marL="0" indent="0">
              <a:buNone/>
            </a:pPr>
            <a:r>
              <a:rPr lang="en-US" altLang="zh-CN" sz="2000" dirty="0"/>
              <a:t>	2</a:t>
            </a:r>
            <a:r>
              <a:rPr lang="zh-CN" altLang="en-US" sz="2000" dirty="0"/>
              <a:t>、</a:t>
            </a:r>
            <a:r>
              <a:rPr lang="en-US" altLang="zh-CN" sz="2000" dirty="0"/>
              <a:t>6</a:t>
            </a:r>
            <a:r>
              <a:rPr lang="zh-CN" altLang="en-US" sz="2000" dirty="0"/>
              <a:t>月</a:t>
            </a:r>
            <a:r>
              <a:rPr lang="en-US" altLang="zh-CN" sz="2000" dirty="0"/>
              <a:t>19-20</a:t>
            </a:r>
            <a:r>
              <a:rPr lang="zh-CN" altLang="en-US" sz="2000" dirty="0"/>
              <a:t>日进行数仓建模</a:t>
            </a:r>
            <a:endParaRPr lang="zh-CN" altLang="en-US" sz="2000" dirty="0"/>
          </a:p>
          <a:p>
            <a:pPr marL="0" indent="0">
              <a:buNone/>
            </a:pPr>
            <a:r>
              <a:rPr lang="en-US" altLang="zh-CN" sz="2000" dirty="0"/>
              <a:t>	3</a:t>
            </a:r>
            <a:r>
              <a:rPr lang="zh-CN" altLang="en-US" sz="2000" dirty="0"/>
              <a:t>、</a:t>
            </a:r>
            <a:r>
              <a:rPr lang="en-US" altLang="zh-CN" sz="2000" dirty="0"/>
              <a:t>6</a:t>
            </a:r>
            <a:r>
              <a:rPr lang="zh-CN" altLang="en-US" sz="2000" dirty="0"/>
              <a:t>月</a:t>
            </a:r>
            <a:r>
              <a:rPr lang="en-US" altLang="zh-CN" sz="2000" dirty="0"/>
              <a:t>21</a:t>
            </a:r>
            <a:r>
              <a:rPr lang="zh-CN" altLang="en-US" sz="2000" dirty="0"/>
              <a:t>日对数仓进行二次调整修改</a:t>
            </a:r>
            <a:endParaRPr lang="zh-CN" altLang="en-US" sz="2000" dirty="0"/>
          </a:p>
          <a:p>
            <a:pPr marL="0" indent="0">
              <a:buNone/>
            </a:pPr>
            <a:r>
              <a:rPr lang="en-US" altLang="zh-CN" sz="2000" dirty="0"/>
              <a:t>	4</a:t>
            </a:r>
            <a:r>
              <a:rPr lang="zh-CN" altLang="en-US" sz="2000" dirty="0"/>
              <a:t>、</a:t>
            </a:r>
            <a:r>
              <a:rPr lang="en-US" altLang="zh-CN" sz="2000" dirty="0"/>
              <a:t>6</a:t>
            </a:r>
            <a:r>
              <a:rPr lang="zh-CN" altLang="en-US" sz="2000" dirty="0"/>
              <a:t>月</a:t>
            </a:r>
            <a:r>
              <a:rPr lang="en-US" altLang="zh-CN" sz="2000" dirty="0"/>
              <a:t>21</a:t>
            </a:r>
            <a:r>
              <a:rPr lang="zh-CN" altLang="en-US" sz="2000" dirty="0"/>
              <a:t>日下午及</a:t>
            </a:r>
            <a:r>
              <a:rPr lang="en-US" altLang="zh-CN" sz="2000" dirty="0"/>
              <a:t>6</a:t>
            </a:r>
            <a:r>
              <a:rPr lang="zh-CN" altLang="en-US" sz="2000" dirty="0"/>
              <a:t>月</a:t>
            </a:r>
            <a:r>
              <a:rPr lang="en-US" altLang="zh-CN" sz="2000" dirty="0"/>
              <a:t>22</a:t>
            </a:r>
            <a:r>
              <a:rPr lang="zh-CN" altLang="en-US" sz="2000" dirty="0"/>
              <a:t>日上午完成</a:t>
            </a:r>
            <a:r>
              <a:rPr lang="en-US" altLang="zh-CN" sz="2000" dirty="0"/>
              <a:t>PPT</a:t>
            </a:r>
            <a:r>
              <a:rPr lang="zh-CN" altLang="en-US" sz="2000" dirty="0"/>
              <a:t>文稿</a:t>
            </a:r>
            <a:endParaRPr lang="zh-CN" altLang="en-US" sz="2000" dirty="0"/>
          </a:p>
          <a:p>
            <a:pPr marL="0" indent="0">
              <a:buNone/>
            </a:pPr>
            <a:r>
              <a:rPr lang="en-US" altLang="zh-CN" sz="2000" dirty="0"/>
              <a:t>	5</a:t>
            </a:r>
            <a:r>
              <a:rPr lang="zh-CN" altLang="en-US" sz="2000" dirty="0"/>
              <a:t>、</a:t>
            </a:r>
            <a:r>
              <a:rPr lang="en-US" altLang="zh-CN" sz="2000" dirty="0"/>
              <a:t>6</a:t>
            </a:r>
            <a:r>
              <a:rPr lang="zh-CN" altLang="en-US" sz="2000" dirty="0"/>
              <a:t>月</a:t>
            </a:r>
            <a:r>
              <a:rPr lang="en-US" altLang="zh-CN" sz="2000" dirty="0"/>
              <a:t>21</a:t>
            </a:r>
            <a:r>
              <a:rPr lang="zh-CN" altLang="en-US" sz="2000" dirty="0"/>
              <a:t>日开展项目答辩</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团队的努力</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a:xfrm>
            <a:off x="610869" y="1382994"/>
            <a:ext cx="10719120" cy="517190"/>
          </a:xfrm>
        </p:spPr>
        <p:txBody>
          <a:bodyPr/>
          <a:lstStyle/>
          <a:p>
            <a:r>
              <a:rPr kumimoji="1" lang="zh-CN" altLang="en-US" sz="2400" dirty="0"/>
              <a:t>（二）实施过程</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sz="quarter" idx="11"/>
          </p:nvPr>
        </p:nvSpPr>
        <p:spPr>
          <a:xfrm>
            <a:off x="269799" y="2422087"/>
            <a:ext cx="10719120" cy="3063134"/>
          </a:xfrm>
        </p:spPr>
        <p:txBody>
          <a:bodyPr/>
          <a:lstStyle/>
          <a:p>
            <a:pPr marL="0" indent="0">
              <a:buNone/>
            </a:pPr>
            <a:r>
              <a:rPr lang="zh-CN" altLang="en-US" sz="2000" dirty="0"/>
              <a:t>​	</a:t>
            </a:r>
            <a:r>
              <a:rPr lang="en-US" altLang="zh-CN" sz="2000" dirty="0"/>
              <a:t>1</a:t>
            </a:r>
            <a:r>
              <a:rPr lang="zh-CN" altLang="en-US" sz="2000" dirty="0"/>
              <a:t>、线上线下沟通问题</a:t>
            </a:r>
            <a:endParaRPr lang="zh-CN" altLang="en-US" sz="2000" dirty="0"/>
          </a:p>
          <a:p>
            <a:pPr marL="0" indent="0">
              <a:buNone/>
            </a:pPr>
            <a:r>
              <a:rPr lang="zh-CN" altLang="en-US" sz="2000" dirty="0"/>
              <a:t>​	</a:t>
            </a:r>
            <a:r>
              <a:rPr lang="en-US" altLang="zh-CN" sz="2000" dirty="0"/>
              <a:t>2</a:t>
            </a:r>
            <a:r>
              <a:rPr lang="zh-CN" altLang="en-US" sz="2000" dirty="0"/>
              <a:t>、每个组员进度不一致问题</a:t>
            </a:r>
            <a:endParaRPr lang="zh-CN" altLang="en-US" sz="2000" dirty="0"/>
          </a:p>
          <a:p>
            <a:pPr marL="0" indent="0">
              <a:buNone/>
            </a:pPr>
            <a:r>
              <a:rPr lang="zh-CN" altLang="en-US" sz="2000" dirty="0"/>
              <a:t>​	</a:t>
            </a:r>
            <a:r>
              <a:rPr lang="en-US" altLang="zh-CN" sz="2000" dirty="0"/>
              <a:t>3</a:t>
            </a:r>
            <a:r>
              <a:rPr lang="zh-CN" altLang="en-US" sz="2000" dirty="0"/>
              <a:t>、组员思维和工作方式不一致问题</a:t>
            </a:r>
            <a:endParaRPr lang="zh-CN" altLang="en-US" sz="2000" dirty="0"/>
          </a:p>
          <a:p>
            <a:pPr marL="0" indent="0">
              <a:buNone/>
            </a:pPr>
            <a:r>
              <a:rPr lang="zh-CN" altLang="en-US" sz="2000" dirty="0"/>
              <a:t>​	</a:t>
            </a:r>
            <a:r>
              <a:rPr lang="en-US" altLang="zh-CN" sz="2000" dirty="0"/>
              <a:t>4</a:t>
            </a:r>
            <a:r>
              <a:rPr lang="zh-CN" altLang="en-US" sz="2000" dirty="0"/>
              <a:t>、工作与项目冲突问题</a:t>
            </a:r>
            <a:r>
              <a:rPr sz="2000" dirty="0"/>
              <a:t>	</a:t>
            </a:r>
            <a:endParaRPr lang="zh-CN" altLang="en-US" sz="2000" dirty="0"/>
          </a:p>
          <a:p>
            <a:pPr marL="0" indent="0">
              <a:buNone/>
            </a:pPr>
            <a:r>
              <a:rPr lang="zh-CN" altLang="en-US" sz="2000" dirty="0"/>
              <a:t>​	</a:t>
            </a:r>
            <a:r>
              <a:rPr lang="en-US" altLang="zh-CN" sz="2000" dirty="0"/>
              <a:t>5</a:t>
            </a:r>
            <a:r>
              <a:rPr lang="zh-CN" altLang="en-US" sz="2000" dirty="0"/>
              <a:t>、其他</a:t>
            </a:r>
            <a:endParaRPr lang="zh-CN" altLang="en-US" sz="2000" dirty="0"/>
          </a:p>
        </p:txBody>
      </p:sp>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团队的努力</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a:xfrm>
            <a:off x="610869" y="1382994"/>
            <a:ext cx="10719120" cy="517190"/>
          </a:xfrm>
        </p:spPr>
        <p:txBody>
          <a:bodyPr/>
          <a:lstStyle/>
          <a:p>
            <a:r>
              <a:rPr kumimoji="1" lang="zh-CN" altLang="en-US" sz="2400" dirty="0"/>
              <a:t>（三）克服了哪些困难</a:t>
            </a:r>
            <a:endParaRPr kumimoji="1" lang="zh-CN" altLang="en-US" sz="24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defRPr/>
            </a:pPr>
            <a:r>
              <a:rPr kumimoji="0" lang="zh-CN" altLang="zh-CN" sz="6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rPr>
              <a:t> </a:t>
            </a:r>
            <a:endParaRPr kumimoji="0" lang="zh-CN" altLang="zh-CN" sz="1800" b="0" i="0" u="none" strike="noStrike" kern="1200" cap="none" spc="0" normalizeH="0" baseline="0" noProof="0" dirty="0">
              <a:ln>
                <a:noFill/>
              </a:ln>
              <a:solidFill>
                <a:prstClr val="black"/>
              </a:solidFill>
              <a:effectLst/>
              <a:uLnTx/>
              <a:uFillTx/>
              <a:latin typeface="Arial" panose="020B0604020202020204" pitchFamily="34" charset="0"/>
              <a:ea typeface="黑体" panose="02010609060101010101" pitchFamily="49" charset="-122"/>
              <a:cs typeface="+mn-cs"/>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923925" y="2161540"/>
            <a:ext cx="4356735" cy="3876040"/>
          </a:xfrm>
          <a:prstGeom prst="rect">
            <a:avLst/>
          </a:prstGeom>
        </p:spPr>
      </p:pic>
      <p:sp>
        <p:nvSpPr>
          <p:cNvPr id="6" name="文本占位符 5"/>
          <p:cNvSpPr>
            <a:spLocks noGrp="1"/>
          </p:cNvSpPr>
          <p:nvPr>
            <p:ph type="body" sz="quarter" idx="10"/>
          </p:nvPr>
        </p:nvSpPr>
        <p:spPr>
          <a:xfrm>
            <a:off x="600709" y="906109"/>
            <a:ext cx="10719120" cy="517190"/>
          </a:xfrm>
        </p:spPr>
        <p:txBody>
          <a:bodyPr/>
          <a:p>
            <a:r>
              <a:rPr kumimoji="1" lang="zh-CN" altLang="en-US" sz="2400" dirty="0"/>
              <a:t>（四）</a:t>
            </a:r>
            <a:r>
              <a:rPr kumimoji="1" lang="zh-CN" altLang="en-US" sz="2400" dirty="0"/>
              <a:t>组长项目</a:t>
            </a:r>
            <a:r>
              <a:rPr kumimoji="1" lang="zh-CN" altLang="en-US" sz="2400" dirty="0"/>
              <a:t>现场</a:t>
            </a:r>
            <a:endParaRPr kumimoji="1" lang="zh-CN" altLang="en-US" sz="2400" dirty="0"/>
          </a:p>
        </p:txBody>
      </p:sp>
      <p:pic>
        <p:nvPicPr>
          <p:cNvPr id="7" name="图片 6"/>
          <p:cNvPicPr>
            <a:picLocks noChangeAspect="1"/>
          </p:cNvPicPr>
          <p:nvPr/>
        </p:nvPicPr>
        <p:blipFill>
          <a:blip r:embed="rId2"/>
          <a:stretch>
            <a:fillRect/>
          </a:stretch>
        </p:blipFill>
        <p:spPr>
          <a:xfrm>
            <a:off x="6104890" y="2161540"/>
            <a:ext cx="5153025" cy="3876040"/>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存在的问题</a:t>
            </a:r>
            <a:endParaRPr kumimoji="1" lang="zh-CN" altLang="en-US" dirty="0"/>
          </a:p>
        </p:txBody>
      </p:sp>
      <p:sp>
        <p:nvSpPr>
          <p:cNvPr id="3" name="文本占位符 2"/>
          <p:cNvSpPr>
            <a:spLocks noGrp="1"/>
          </p:cNvSpPr>
          <p:nvPr>
            <p:ph type="body" sz="quarter" idx="10"/>
          </p:nvPr>
        </p:nvSpPr>
        <p:spPr/>
        <p:txBody>
          <a:bodyPr/>
          <a:lstStyle/>
          <a:p>
            <a:r>
              <a:rPr kumimoji="1" lang="en-US" altLang="zh-CN" dirty="0"/>
              <a:t>06</a:t>
            </a:r>
            <a:endParaRPr kumimoji="1" lang="zh-CN" alt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在线教育需求分析背景</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a:xfrm>
            <a:off x="357820" y="761379"/>
            <a:ext cx="10747674" cy="859077"/>
          </a:xfrm>
        </p:spPr>
        <p:txBody>
          <a:bodyPr/>
          <a:lstStyle/>
          <a:p>
            <a:r>
              <a:rPr kumimoji="1" lang="zh-CN" altLang="en-US" sz="2400" dirty="0"/>
              <a:t>（一）国家政策方面</a:t>
            </a:r>
            <a:endParaRPr kumimoji="1" lang="zh-CN" altLang="en-US" sz="2400" dirty="0"/>
          </a:p>
        </p:txBody>
      </p:sp>
      <p:sp>
        <p:nvSpPr>
          <p:cNvPr id="18" name="文本框 17"/>
          <p:cNvSpPr txBox="1"/>
          <p:nvPr/>
        </p:nvSpPr>
        <p:spPr>
          <a:xfrm>
            <a:off x="236375" y="1475926"/>
            <a:ext cx="11436511" cy="1323439"/>
          </a:xfrm>
          <a:prstGeom prst="rect">
            <a:avLst/>
          </a:prstGeom>
          <a:noFill/>
        </p:spPr>
        <p:txBody>
          <a:bodyPr wrap="square" rtlCol="0">
            <a:spAutoFit/>
          </a:bodyPr>
          <a:lstStyle/>
          <a:p>
            <a:pPr fontAlgn="auto">
              <a:spcBef>
                <a:spcPts val="0"/>
              </a:spcBef>
              <a:spcAft>
                <a:spcPts val="0"/>
              </a:spcAft>
            </a:pPr>
            <a:r>
              <a:rPr lang="en-US" altLang="zh-CN" sz="2000" dirty="0">
                <a:solidFill>
                  <a:schemeClr val="tx1">
                    <a:lumMod val="65000"/>
                    <a:lumOff val="35000"/>
                  </a:schemeClr>
                </a:solidFill>
              </a:rPr>
              <a:t>          </a:t>
            </a:r>
            <a:r>
              <a:rPr lang="zh-CN" altLang="en-US" sz="2000" dirty="0">
                <a:solidFill>
                  <a:srgbClr val="404040"/>
                </a:solidFill>
                <a:latin typeface="Arial" panose="020B0604020202020204" pitchFamily="34" charset="0"/>
              </a:rPr>
              <a:t>在新冠疫情的影响下，国家推出“停课不停学”的政策，加速了在线教育行业的渗透率。</a:t>
            </a:r>
            <a:endParaRPr lang="en-US" altLang="zh-CN" sz="2000" dirty="0">
              <a:solidFill>
                <a:srgbClr val="404040"/>
              </a:solidFill>
              <a:latin typeface="Arial" panose="020B0604020202020204" pitchFamily="34" charset="0"/>
            </a:endParaRPr>
          </a:p>
          <a:p>
            <a:pPr fontAlgn="auto">
              <a:spcBef>
                <a:spcPts val="0"/>
              </a:spcBef>
              <a:spcAft>
                <a:spcPts val="0"/>
              </a:spcAft>
            </a:pPr>
            <a:endParaRPr lang="en-US" altLang="zh-CN" sz="2000" dirty="0">
              <a:solidFill>
                <a:schemeClr val="tx1">
                  <a:lumMod val="65000"/>
                  <a:lumOff val="35000"/>
                </a:schemeClr>
              </a:solidFill>
              <a:latin typeface="+mn-lt"/>
              <a:ea typeface="+mn-ea"/>
            </a:endParaRPr>
          </a:p>
          <a:p>
            <a:pPr fontAlgn="auto">
              <a:spcBef>
                <a:spcPts val="0"/>
              </a:spcBef>
              <a:spcAft>
                <a:spcPts val="0"/>
              </a:spcAft>
            </a:pPr>
            <a:r>
              <a:rPr lang="zh-CN" altLang="en-US" sz="2000" b="0" i="0" dirty="0">
                <a:solidFill>
                  <a:srgbClr val="404040"/>
                </a:solidFill>
                <a:effectLst/>
                <a:latin typeface="Arial" panose="020B0604020202020204" pitchFamily="34" charset="0"/>
              </a:rPr>
              <a:t>        随着信息化技术在教育领域中的作用日益提升，财政部对教育领域信息技术的建设投入也不断提升。</a:t>
            </a:r>
            <a:r>
              <a:rPr lang="en-US" altLang="zh-CN" sz="2000" b="0" i="0" dirty="0">
                <a:solidFill>
                  <a:srgbClr val="404040"/>
                </a:solidFill>
                <a:effectLst/>
                <a:latin typeface="Arial" panose="020B0604020202020204" pitchFamily="34" charset="0"/>
              </a:rPr>
              <a:t>2021</a:t>
            </a:r>
            <a:r>
              <a:rPr lang="zh-CN" altLang="en-US" sz="2000" b="0" i="0" dirty="0">
                <a:solidFill>
                  <a:srgbClr val="404040"/>
                </a:solidFill>
                <a:effectLst/>
                <a:latin typeface="Arial" panose="020B0604020202020204" pitchFamily="34" charset="0"/>
              </a:rPr>
              <a:t>年中国教育信息化的教育财政投入超</a:t>
            </a:r>
            <a:r>
              <a:rPr lang="en-US" altLang="zh-CN" sz="2000" b="0" i="0" dirty="0">
                <a:solidFill>
                  <a:srgbClr val="404040"/>
                </a:solidFill>
                <a:effectLst/>
                <a:latin typeface="Arial" panose="020B0604020202020204" pitchFamily="34" charset="0"/>
              </a:rPr>
              <a:t>4000</a:t>
            </a:r>
            <a:r>
              <a:rPr lang="zh-CN" altLang="en-US" sz="2000" b="0" i="0" dirty="0">
                <a:solidFill>
                  <a:srgbClr val="404040"/>
                </a:solidFill>
                <a:effectLst/>
                <a:latin typeface="Arial" panose="020B0604020202020204" pitchFamily="34" charset="0"/>
              </a:rPr>
              <a:t>亿元。</a:t>
            </a:r>
            <a:endParaRPr lang="zh-CN" altLang="en-US" sz="2000" dirty="0">
              <a:solidFill>
                <a:schemeClr val="tx1">
                  <a:lumMod val="65000"/>
                  <a:lumOff val="35000"/>
                </a:schemeClr>
              </a:solidFill>
              <a:latin typeface="+mn-lt"/>
              <a:ea typeface="+mn-ea"/>
            </a:endParaRPr>
          </a:p>
        </p:txBody>
      </p:sp>
      <p:pic>
        <p:nvPicPr>
          <p:cNvPr id="21" name="图片 20"/>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113675" y="3028951"/>
            <a:ext cx="7696200" cy="358486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4029075" y="1006475"/>
            <a:ext cx="7329488" cy="4256405"/>
          </a:xfrm>
        </p:spPr>
        <p:txBody>
          <a:bodyPr/>
          <a:lstStyle/>
          <a:p>
            <a:r>
              <a:rPr lang="zh-CN" altLang="en-US" dirty="0"/>
              <a:t>（一）对业务不熟悉导致需求分析不准确</a:t>
            </a:r>
            <a:endParaRPr lang="zh-CN" altLang="en-US" dirty="0"/>
          </a:p>
          <a:p>
            <a:r>
              <a:rPr lang="zh-CN" altLang="en-US" dirty="0"/>
              <a:t>（二）对数仓建模流程不熟悉导致效率低下，反复做工</a:t>
            </a:r>
            <a:endParaRPr lang="zh-CN" altLang="en-US" dirty="0"/>
          </a:p>
          <a:p>
            <a:r>
              <a:rPr lang="zh-CN" altLang="en-US" dirty="0"/>
              <a:t>（三）部分组员没有做拉链表，对增量的相关知识不熟悉不会做</a:t>
            </a:r>
            <a:endParaRPr lang="zh-CN" altLang="en-US" dirty="0"/>
          </a:p>
          <a:p>
            <a:r>
              <a:rPr lang="zh-CN" altLang="en-US" dirty="0"/>
              <a:t>​（四）对项目时间没有规划好，虎头蛇尾，数据质量不高</a:t>
            </a:r>
            <a:endParaRPr lang="zh-CN" altLang="en-US" dirty="0"/>
          </a:p>
          <a:p>
            <a:r>
              <a:rPr lang="zh-CN" altLang="en-US" dirty="0"/>
              <a:t>​（五）由于组长是在职且线上，与组员沟通频率和效率都较低，以后要加强。</a:t>
            </a:r>
            <a:endParaRPr lang="zh-CN" altLang="en-US" dirty="0"/>
          </a:p>
        </p:txBody>
      </p:sp>
      <p:sp>
        <p:nvSpPr>
          <p:cNvPr id="3" name="矩形 2"/>
          <p:cNvSpPr/>
          <p:nvPr/>
        </p:nvSpPr>
        <p:spPr>
          <a:xfrm>
            <a:off x="2736056" y="2300288"/>
            <a:ext cx="1178719" cy="6643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2401655" y="2318325"/>
            <a:ext cx="1684570" cy="646331"/>
          </a:xfrm>
          <a:prstGeom prst="rect">
            <a:avLst/>
          </a:prstGeom>
          <a:noFill/>
        </p:spPr>
        <p:txBody>
          <a:bodyPr wrap="square" lIns="91440" tIns="45720" rIns="91440" bIns="45720">
            <a:spAutoFit/>
          </a:bodyPr>
          <a:lstStyle/>
          <a:p>
            <a:pPr algn="ctr"/>
            <a:r>
              <a:rPr lang="zh-CN" altLang="en-US" sz="3600" b="1" cap="none" spc="0" dirty="0">
                <a:ln w="0"/>
                <a:solidFill>
                  <a:schemeClr val="tx1"/>
                </a:solidFill>
                <a:effectLst>
                  <a:outerShdw blurRad="38100" dist="19050" dir="2700000" algn="tl" rotWithShape="0">
                    <a:schemeClr val="dk1">
                      <a:alpha val="40000"/>
                    </a:schemeClr>
                  </a:outerShdw>
                </a:effectLst>
              </a:rPr>
              <a:t>问题</a:t>
            </a:r>
            <a:endParaRPr lang="zh-CN" altLang="en-US" sz="3600" b="1" cap="none" spc="0" dirty="0">
              <a:ln w="0"/>
              <a:solidFill>
                <a:schemeClr val="tx1"/>
              </a:solidFill>
              <a:effectLst>
                <a:outerShdw blurRad="38100" dist="19050" dir="2700000" algn="tl" rotWithShape="0">
                  <a:schemeClr val="dk1">
                    <a:alpha val="40000"/>
                  </a:schemeClr>
                </a:outerShdw>
              </a:effectLst>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solidFill>
                  <a:srgbClr val="AD2B26"/>
                </a:solidFill>
              </a:rPr>
              <a:t>解决的办法，下一步学习计划</a:t>
            </a:r>
            <a:endParaRPr lang="en-US" altLang="zh-CN" dirty="0">
              <a:solidFill>
                <a:srgbClr val="AD2B26"/>
              </a:solidFill>
            </a:endParaRPr>
          </a:p>
        </p:txBody>
      </p:sp>
      <p:sp>
        <p:nvSpPr>
          <p:cNvPr id="3" name="文本占位符 2"/>
          <p:cNvSpPr>
            <a:spLocks noGrp="1"/>
          </p:cNvSpPr>
          <p:nvPr>
            <p:ph type="body" sz="quarter" idx="10"/>
          </p:nvPr>
        </p:nvSpPr>
        <p:spPr/>
        <p:txBody>
          <a:bodyPr/>
          <a:lstStyle/>
          <a:p>
            <a:r>
              <a:rPr kumimoji="1" lang="en-US" altLang="zh-CN" dirty="0"/>
              <a:t>07</a:t>
            </a:r>
            <a:endParaRPr kumimoji="1" lang="zh-CN" altLang="en-US"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4029075" y="1006475"/>
            <a:ext cx="7329488" cy="4256405"/>
          </a:xfrm>
        </p:spPr>
        <p:txBody>
          <a:bodyPr/>
          <a:lstStyle/>
          <a:p>
            <a:r>
              <a:rPr lang="zh-CN" altLang="en-US" dirty="0"/>
              <a:t>（一）各组员对自己存在的问题进行整理</a:t>
            </a:r>
            <a:endParaRPr lang="zh-CN" altLang="en-US" dirty="0"/>
          </a:p>
          <a:p>
            <a:r>
              <a:rPr lang="zh-CN" altLang="en-US" dirty="0"/>
              <a:t>​（二）召开复盘会议，会上每个人都要发言，总结项目经验、遇到的问题</a:t>
            </a:r>
            <a:r>
              <a:rPr lang="en-US" altLang="zh-CN" dirty="0"/>
              <a:t>/BUG</a:t>
            </a:r>
            <a:r>
              <a:rPr lang="zh-CN" altLang="en-US" dirty="0"/>
              <a:t>点，是如何解决的，做好会议记录，会后形成会议纪要存档</a:t>
            </a:r>
            <a:endParaRPr lang="zh-CN" altLang="en-US" dirty="0"/>
          </a:p>
          <a:p>
            <a:r>
              <a:rPr lang="zh-CN" altLang="en-US" dirty="0"/>
              <a:t>​（三）此次项目中因时间和知识水平没有完成的板块，要在后期补足，不能成为个人技术短板</a:t>
            </a:r>
            <a:endParaRPr lang="zh-CN" altLang="en-US" dirty="0"/>
          </a:p>
        </p:txBody>
      </p:sp>
      <p:sp>
        <p:nvSpPr>
          <p:cNvPr id="3" name="矩形 2"/>
          <p:cNvSpPr/>
          <p:nvPr/>
        </p:nvSpPr>
        <p:spPr>
          <a:xfrm>
            <a:off x="2750344" y="2328863"/>
            <a:ext cx="1157287" cy="6286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2603689" y="2318326"/>
            <a:ext cx="1246793" cy="646331"/>
          </a:xfrm>
          <a:prstGeom prst="rect">
            <a:avLst/>
          </a:prstGeom>
          <a:noFill/>
        </p:spPr>
        <p:txBody>
          <a:bodyPr wrap="square" lIns="91440" tIns="45720" rIns="91440" bIns="45720">
            <a:spAutoFit/>
          </a:bodyPr>
          <a:lstStyle/>
          <a:p>
            <a:pPr algn="ctr"/>
            <a:r>
              <a:rPr lang="zh-CN" altLang="en-US" sz="3600" b="1" cap="none" spc="0" dirty="0">
                <a:ln w="0"/>
                <a:effectLst>
                  <a:outerShdw blurRad="38100" dist="25400" dir="5400000" algn="ctr" rotWithShape="0">
                    <a:srgbClr val="6E747A">
                      <a:alpha val="43000"/>
                    </a:srgbClr>
                  </a:outerShdw>
                </a:effectLst>
              </a:rPr>
              <a:t>改进</a:t>
            </a:r>
            <a:endParaRPr lang="zh-CN" altLang="en-US" sz="3600" b="1" cap="none" spc="0" dirty="0">
              <a:ln w="0"/>
              <a:effectLst>
                <a:outerShdw blurRad="38100" dist="25400" dir="5400000" algn="ctr" rotWithShape="0">
                  <a:srgbClr val="6E747A">
                    <a:alpha val="43000"/>
                  </a:srgbClr>
                </a:outerShdw>
              </a:effectLst>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在线教育需求分析背景</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a:xfrm>
            <a:off x="543558" y="761380"/>
            <a:ext cx="10747674" cy="761378"/>
          </a:xfrm>
        </p:spPr>
        <p:txBody>
          <a:bodyPr/>
          <a:lstStyle/>
          <a:p>
            <a:r>
              <a:rPr kumimoji="1" lang="zh-CN" altLang="en-US" sz="2400" dirty="0"/>
              <a:t>（二）市场需求方面</a:t>
            </a:r>
            <a:endParaRPr kumimoji="1" lang="zh-CN" altLang="en-US" sz="2400" dirty="0"/>
          </a:p>
        </p:txBody>
      </p:sp>
      <p:sp>
        <p:nvSpPr>
          <p:cNvPr id="18" name="文本框 17"/>
          <p:cNvSpPr txBox="1"/>
          <p:nvPr/>
        </p:nvSpPr>
        <p:spPr>
          <a:xfrm>
            <a:off x="261937" y="1437384"/>
            <a:ext cx="11436511" cy="1323439"/>
          </a:xfrm>
          <a:prstGeom prst="rect">
            <a:avLst/>
          </a:prstGeom>
          <a:noFill/>
        </p:spPr>
        <p:txBody>
          <a:bodyPr wrap="square" rtlCol="0">
            <a:spAutoFit/>
          </a:bodyPr>
          <a:lstStyle/>
          <a:p>
            <a:pPr fontAlgn="auto">
              <a:spcBef>
                <a:spcPts val="0"/>
              </a:spcBef>
              <a:spcAft>
                <a:spcPts val="0"/>
              </a:spcAft>
            </a:pPr>
            <a:r>
              <a:rPr lang="zh-CN" altLang="en-US" sz="2000" b="0" i="0" dirty="0">
                <a:solidFill>
                  <a:srgbClr val="404040"/>
                </a:solidFill>
                <a:effectLst/>
                <a:latin typeface="+mn-ea"/>
              </a:rPr>
              <a:t>    国民受教育意愿提升以及</a:t>
            </a:r>
            <a:r>
              <a:rPr lang="en-US" altLang="zh-CN" sz="2000" b="0" i="0" dirty="0">
                <a:solidFill>
                  <a:srgbClr val="404040"/>
                </a:solidFill>
                <a:effectLst/>
                <a:latin typeface="+mn-ea"/>
              </a:rPr>
              <a:t>2020</a:t>
            </a:r>
            <a:r>
              <a:rPr lang="zh-CN" altLang="en-US" sz="2000" b="0" i="0" dirty="0">
                <a:solidFill>
                  <a:srgbClr val="404040"/>
                </a:solidFill>
                <a:effectLst/>
                <a:latin typeface="+mn-ea"/>
              </a:rPr>
              <a:t>年在疫情推动下，在线教育需求激增，在线教育用户规模的快速增长。</a:t>
            </a:r>
            <a:endParaRPr lang="en-US" altLang="zh-CN" sz="2000" b="0" i="0" dirty="0">
              <a:solidFill>
                <a:srgbClr val="404040"/>
              </a:solidFill>
              <a:effectLst/>
              <a:latin typeface="+mn-ea"/>
            </a:endParaRPr>
          </a:p>
          <a:p>
            <a:pPr fontAlgn="auto">
              <a:spcBef>
                <a:spcPts val="0"/>
              </a:spcBef>
              <a:spcAft>
                <a:spcPts val="0"/>
              </a:spcAft>
            </a:pPr>
            <a:r>
              <a:rPr lang="en-US" altLang="zh-CN" sz="2000" dirty="0">
                <a:solidFill>
                  <a:srgbClr val="404040"/>
                </a:solidFill>
                <a:latin typeface="+mn-ea"/>
              </a:rPr>
              <a:t>    </a:t>
            </a:r>
            <a:r>
              <a:rPr lang="en-US" altLang="zh-CN" sz="2000" b="0" i="0" dirty="0">
                <a:solidFill>
                  <a:srgbClr val="404040"/>
                </a:solidFill>
                <a:effectLst/>
                <a:latin typeface="+mn-ea"/>
              </a:rPr>
              <a:t>2020</a:t>
            </a:r>
            <a:r>
              <a:rPr lang="zh-CN" altLang="en-US" sz="2000" b="0" i="0" dirty="0">
                <a:solidFill>
                  <a:srgbClr val="404040"/>
                </a:solidFill>
                <a:effectLst/>
                <a:latin typeface="+mn-ea"/>
              </a:rPr>
              <a:t>年中国在线教育行业用户规模达到</a:t>
            </a:r>
            <a:r>
              <a:rPr lang="en-US" altLang="zh-CN" sz="2000" b="0" i="0" dirty="0">
                <a:solidFill>
                  <a:srgbClr val="404040"/>
                </a:solidFill>
                <a:effectLst/>
                <a:latin typeface="+mn-ea"/>
              </a:rPr>
              <a:t>3.42</a:t>
            </a:r>
            <a:r>
              <a:rPr lang="zh-CN" altLang="en-US" sz="2000" b="0" i="0" dirty="0">
                <a:solidFill>
                  <a:srgbClr val="404040"/>
                </a:solidFill>
                <a:effectLst/>
                <a:latin typeface="+mn-ea"/>
              </a:rPr>
              <a:t>亿人，同比增长</a:t>
            </a:r>
            <a:r>
              <a:rPr lang="en-US" altLang="zh-CN" sz="2000" b="0" i="0" dirty="0">
                <a:solidFill>
                  <a:srgbClr val="404040"/>
                </a:solidFill>
                <a:effectLst/>
                <a:latin typeface="+mn-ea"/>
              </a:rPr>
              <a:t>27.13%</a:t>
            </a:r>
            <a:r>
              <a:rPr lang="zh-CN" altLang="en-US" sz="2000" b="0" i="0" dirty="0">
                <a:solidFill>
                  <a:srgbClr val="404040"/>
                </a:solidFill>
                <a:effectLst/>
                <a:latin typeface="+mn-ea"/>
              </a:rPr>
              <a:t>；</a:t>
            </a:r>
            <a:r>
              <a:rPr lang="en-US" altLang="zh-CN" sz="2000" b="0" i="0" dirty="0">
                <a:solidFill>
                  <a:srgbClr val="404040"/>
                </a:solidFill>
                <a:effectLst/>
                <a:latin typeface="+mn-ea"/>
              </a:rPr>
              <a:t>2021</a:t>
            </a:r>
            <a:r>
              <a:rPr lang="zh-CN" altLang="en-US" sz="2000" b="0" i="0" dirty="0">
                <a:solidFill>
                  <a:srgbClr val="404040"/>
                </a:solidFill>
                <a:effectLst/>
                <a:latin typeface="+mn-ea"/>
              </a:rPr>
              <a:t>年中国在线教育行业用户规模</a:t>
            </a:r>
            <a:r>
              <a:rPr lang="en-US" altLang="zh-CN" sz="2000" b="0" i="0" dirty="0">
                <a:solidFill>
                  <a:srgbClr val="404040"/>
                </a:solidFill>
                <a:effectLst/>
                <a:latin typeface="+mn-ea"/>
              </a:rPr>
              <a:t>2.98</a:t>
            </a:r>
            <a:r>
              <a:rPr lang="zh-CN" altLang="en-US" sz="2000" b="0" i="0" dirty="0">
                <a:solidFill>
                  <a:srgbClr val="404040"/>
                </a:solidFill>
                <a:effectLst/>
                <a:latin typeface="+mn-ea"/>
              </a:rPr>
              <a:t>亿人，较</a:t>
            </a:r>
            <a:r>
              <a:rPr lang="en-US" altLang="zh-CN" sz="2000" b="0" i="0" dirty="0">
                <a:solidFill>
                  <a:srgbClr val="404040"/>
                </a:solidFill>
                <a:effectLst/>
                <a:latin typeface="+mn-ea"/>
              </a:rPr>
              <a:t>2020</a:t>
            </a:r>
            <a:r>
              <a:rPr lang="zh-CN" altLang="en-US" sz="2000" b="0" i="0" dirty="0">
                <a:solidFill>
                  <a:srgbClr val="404040"/>
                </a:solidFill>
                <a:effectLst/>
                <a:latin typeface="+mn-ea"/>
              </a:rPr>
              <a:t>年有所下降。</a:t>
            </a:r>
            <a:endParaRPr lang="zh-CN" altLang="en-US" sz="2000" dirty="0">
              <a:solidFill>
                <a:schemeClr val="tx1">
                  <a:lumMod val="65000"/>
                  <a:lumOff val="35000"/>
                </a:schemeClr>
              </a:solidFill>
              <a:latin typeface="+mn-ea"/>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69294" y="2960141"/>
            <a:ext cx="7696200" cy="362604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在线教育需求分析背景</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a:xfrm>
            <a:off x="543558" y="761380"/>
            <a:ext cx="10747674" cy="761378"/>
          </a:xfrm>
        </p:spPr>
        <p:txBody>
          <a:bodyPr/>
          <a:lstStyle/>
          <a:p>
            <a:r>
              <a:rPr kumimoji="1" lang="zh-CN" altLang="en-US" sz="2400" dirty="0"/>
              <a:t>（三）互联网普及率增长方面</a:t>
            </a:r>
            <a:endParaRPr kumimoji="1" lang="zh-CN" altLang="en-US" sz="2400" dirty="0"/>
          </a:p>
        </p:txBody>
      </p:sp>
      <p:sp>
        <p:nvSpPr>
          <p:cNvPr id="18" name="文本框 17"/>
          <p:cNvSpPr txBox="1"/>
          <p:nvPr/>
        </p:nvSpPr>
        <p:spPr>
          <a:xfrm>
            <a:off x="261937" y="1437384"/>
            <a:ext cx="11436511" cy="1323439"/>
          </a:xfrm>
          <a:prstGeom prst="rect">
            <a:avLst/>
          </a:prstGeom>
          <a:noFill/>
        </p:spPr>
        <p:txBody>
          <a:bodyPr wrap="square" rtlCol="0">
            <a:spAutoFit/>
          </a:bodyPr>
          <a:lstStyle/>
          <a:p>
            <a:pPr fontAlgn="auto">
              <a:spcBef>
                <a:spcPts val="0"/>
              </a:spcBef>
              <a:spcAft>
                <a:spcPts val="0"/>
              </a:spcAft>
            </a:pPr>
            <a:r>
              <a:rPr lang="zh-CN" altLang="en-US" sz="2000" b="0" i="0" dirty="0">
                <a:solidFill>
                  <a:srgbClr val="404040"/>
                </a:solidFill>
                <a:effectLst/>
                <a:latin typeface="+mn-ea"/>
              </a:rPr>
              <a:t>    近年来中国网民规模不断扩大，互联网普及率连年上升，使在线教育拥有广阔的市场基础。</a:t>
            </a:r>
            <a:endParaRPr lang="en-US" altLang="zh-CN" sz="2000" b="0" i="0" dirty="0">
              <a:solidFill>
                <a:srgbClr val="404040"/>
              </a:solidFill>
              <a:effectLst/>
              <a:latin typeface="+mn-ea"/>
            </a:endParaRPr>
          </a:p>
          <a:p>
            <a:pPr fontAlgn="auto">
              <a:spcBef>
                <a:spcPts val="0"/>
              </a:spcBef>
              <a:spcAft>
                <a:spcPts val="0"/>
              </a:spcAft>
            </a:pPr>
            <a:endParaRPr lang="en-US" altLang="zh-CN" sz="2000" b="0" i="0" dirty="0">
              <a:solidFill>
                <a:srgbClr val="404040"/>
              </a:solidFill>
              <a:effectLst/>
              <a:latin typeface="+mn-ea"/>
            </a:endParaRPr>
          </a:p>
          <a:p>
            <a:pPr fontAlgn="auto">
              <a:spcBef>
                <a:spcPts val="0"/>
              </a:spcBef>
              <a:spcAft>
                <a:spcPts val="0"/>
              </a:spcAft>
            </a:pPr>
            <a:r>
              <a:rPr lang="en-US" altLang="zh-CN" sz="2000" dirty="0">
                <a:solidFill>
                  <a:srgbClr val="404040"/>
                </a:solidFill>
                <a:latin typeface="+mn-ea"/>
              </a:rPr>
              <a:t>    </a:t>
            </a:r>
            <a:r>
              <a:rPr lang="en-US" altLang="zh-CN" sz="2000" b="0" i="0" dirty="0">
                <a:solidFill>
                  <a:srgbClr val="404040"/>
                </a:solidFill>
                <a:effectLst/>
                <a:latin typeface="Arial" panose="020B0604020202020204" pitchFamily="34" charset="0"/>
              </a:rPr>
              <a:t>2020</a:t>
            </a:r>
            <a:r>
              <a:rPr lang="zh-CN" altLang="en-US" sz="2000" b="0" i="0" dirty="0">
                <a:solidFill>
                  <a:srgbClr val="404040"/>
                </a:solidFill>
                <a:effectLst/>
                <a:latin typeface="Arial" panose="020B0604020202020204" pitchFamily="34" charset="0"/>
              </a:rPr>
              <a:t>年中国在线教育市场规模增长至</a:t>
            </a:r>
            <a:r>
              <a:rPr lang="en-US" altLang="zh-CN" sz="2000" b="0" i="0" dirty="0">
                <a:solidFill>
                  <a:srgbClr val="404040"/>
                </a:solidFill>
                <a:effectLst/>
                <a:latin typeface="Arial" panose="020B0604020202020204" pitchFamily="34" charset="0"/>
              </a:rPr>
              <a:t>4328</a:t>
            </a:r>
            <a:r>
              <a:rPr lang="zh-CN" altLang="en-US" sz="2000" b="0" i="0" dirty="0">
                <a:solidFill>
                  <a:srgbClr val="404040"/>
                </a:solidFill>
                <a:effectLst/>
                <a:latin typeface="Arial" panose="020B0604020202020204" pitchFamily="34" charset="0"/>
              </a:rPr>
              <a:t>亿元，同比增长</a:t>
            </a:r>
            <a:r>
              <a:rPr lang="en-US" altLang="zh-CN" sz="2000" b="0" i="0" dirty="0">
                <a:solidFill>
                  <a:srgbClr val="404040"/>
                </a:solidFill>
                <a:effectLst/>
                <a:latin typeface="Arial" panose="020B0604020202020204" pitchFamily="34" charset="0"/>
              </a:rPr>
              <a:t>24.79%</a:t>
            </a:r>
            <a:r>
              <a:rPr lang="zh-CN" altLang="en-US" sz="2000" b="0" i="0" dirty="0">
                <a:solidFill>
                  <a:srgbClr val="404040"/>
                </a:solidFill>
                <a:effectLst/>
                <a:latin typeface="Arial" panose="020B0604020202020204" pitchFamily="34" charset="0"/>
              </a:rPr>
              <a:t>；</a:t>
            </a:r>
            <a:r>
              <a:rPr lang="en-US" altLang="zh-CN" sz="2000" b="0" i="0" dirty="0">
                <a:solidFill>
                  <a:srgbClr val="404040"/>
                </a:solidFill>
                <a:effectLst/>
                <a:latin typeface="Arial" panose="020B0604020202020204" pitchFamily="34" charset="0"/>
              </a:rPr>
              <a:t>2021</a:t>
            </a:r>
            <a:r>
              <a:rPr lang="zh-CN" altLang="en-US" sz="2000" b="0" i="0" dirty="0">
                <a:solidFill>
                  <a:srgbClr val="404040"/>
                </a:solidFill>
                <a:effectLst/>
                <a:latin typeface="Arial" panose="020B0604020202020204" pitchFamily="34" charset="0"/>
              </a:rPr>
              <a:t>年在线教育市场规模约</a:t>
            </a:r>
            <a:r>
              <a:rPr lang="en-US" altLang="zh-CN" sz="2000" b="0" i="0" dirty="0">
                <a:solidFill>
                  <a:srgbClr val="404040"/>
                </a:solidFill>
                <a:effectLst/>
                <a:latin typeface="Arial" panose="020B0604020202020204" pitchFamily="34" charset="0"/>
              </a:rPr>
              <a:t>3220</a:t>
            </a:r>
            <a:r>
              <a:rPr lang="zh-CN" altLang="en-US" sz="2000" b="0" i="0" dirty="0">
                <a:solidFill>
                  <a:srgbClr val="404040"/>
                </a:solidFill>
                <a:effectLst/>
                <a:latin typeface="Arial" panose="020B0604020202020204" pitchFamily="34" charset="0"/>
              </a:rPr>
              <a:t>亿元，同比下滑</a:t>
            </a:r>
            <a:r>
              <a:rPr lang="en-US" altLang="zh-CN" sz="2000" b="0" i="0" dirty="0">
                <a:solidFill>
                  <a:srgbClr val="404040"/>
                </a:solidFill>
                <a:effectLst/>
                <a:latin typeface="Arial" panose="020B0604020202020204" pitchFamily="34" charset="0"/>
              </a:rPr>
              <a:t>25.61%</a:t>
            </a:r>
            <a:r>
              <a:rPr lang="zh-CN" altLang="en-US" sz="2000" b="0" i="0" dirty="0">
                <a:solidFill>
                  <a:srgbClr val="404040"/>
                </a:solidFill>
                <a:effectLst/>
                <a:latin typeface="Arial" panose="020B0604020202020204" pitchFamily="34" charset="0"/>
              </a:rPr>
              <a:t>。</a:t>
            </a:r>
            <a:endParaRPr lang="zh-CN" altLang="en-US" sz="2000" dirty="0">
              <a:solidFill>
                <a:schemeClr val="tx1">
                  <a:lumMod val="65000"/>
                  <a:lumOff val="35000"/>
                </a:schemeClr>
              </a:solidFill>
              <a:latin typeface="+mn-ea"/>
            </a:endParaRPr>
          </a:p>
        </p:txBody>
      </p:sp>
      <p:sp>
        <p:nvSpPr>
          <p:cNvPr id="2" name="Rectangle 1"/>
          <p:cNvSpPr>
            <a:spLocks noChangeArrowheads="1"/>
          </p:cNvSpPr>
          <p:nvPr/>
        </p:nvSpPr>
        <p:spPr bwMode="auto">
          <a:xfrm>
            <a:off x="0" y="-9233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069295" y="2878930"/>
            <a:ext cx="7696200" cy="359727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dirty="0"/>
              <a:t>在线教育行业的优势和机遇</a:t>
            </a:r>
            <a:endParaRPr kumimoji="1" lang="zh-CN" altLang="en-US" dirty="0"/>
          </a:p>
        </p:txBody>
      </p:sp>
      <p:sp>
        <p:nvSpPr>
          <p:cNvPr id="3" name="文本占位符 2"/>
          <p:cNvSpPr>
            <a:spLocks noGrp="1"/>
          </p:cNvSpPr>
          <p:nvPr>
            <p:ph type="body" sz="quarter" idx="10"/>
          </p:nvPr>
        </p:nvSpPr>
        <p:spPr/>
        <p:txBody>
          <a:bodyPr/>
          <a:lstStyle/>
          <a:p>
            <a:r>
              <a:rPr kumimoji="1" lang="en-US" altLang="zh-CN" dirty="0"/>
              <a:t>02</a:t>
            </a:r>
            <a:endParaRPr kumimoji="1"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在线教育行业的优势和机遇</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（一）优势</a:t>
            </a:r>
            <a:endParaRPr kumimoji="1" lang="zh-CN" altLang="en-US" sz="2400" dirty="0"/>
          </a:p>
        </p:txBody>
      </p:sp>
      <p:sp>
        <p:nvSpPr>
          <p:cNvPr id="5" name="文本占位符 4"/>
          <p:cNvSpPr>
            <a:spLocks noGrp="1"/>
          </p:cNvSpPr>
          <p:nvPr>
            <p:ph type="body" sz="quarter" idx="11"/>
          </p:nvPr>
        </p:nvSpPr>
        <p:spPr>
          <a:xfrm>
            <a:off x="710880" y="1656000"/>
            <a:ext cx="10561958" cy="2237343"/>
          </a:xfrm>
        </p:spPr>
        <p:txBody>
          <a:bodyPr/>
          <a:lstStyle/>
          <a:p>
            <a:r>
              <a:rPr lang="en-US" altLang="zh-CN" sz="2000" dirty="0"/>
              <a:t>        </a:t>
            </a:r>
            <a:endParaRPr lang="en-US" altLang="zh-CN" sz="2000" dirty="0"/>
          </a:p>
          <a:p>
            <a:r>
              <a:rPr lang="en-US" altLang="zh-CN" sz="2000" dirty="0"/>
              <a:t>        </a:t>
            </a:r>
            <a:r>
              <a:rPr lang="zh-CN" altLang="en-US" sz="2000" dirty="0"/>
              <a:t>传统的教育模式，在教育信息传授的过程中会受到时间、空间等各方面因素的制约，此外，还存在着较高的教育成本，做到“因材施教”也是相当困难的。而今，在线教育却解决了这些问题。</a:t>
            </a:r>
            <a:endParaRPr lang="zh-CN" altLang="en-US" sz="2000" dirty="0"/>
          </a:p>
        </p:txBody>
      </p:sp>
      <p:sp>
        <p:nvSpPr>
          <p:cNvPr id="18" name="文本框 17"/>
          <p:cNvSpPr txBox="1"/>
          <p:nvPr/>
        </p:nvSpPr>
        <p:spPr>
          <a:xfrm>
            <a:off x="640555" y="2774671"/>
            <a:ext cx="11436511" cy="400110"/>
          </a:xfrm>
          <a:prstGeom prst="rect">
            <a:avLst/>
          </a:prstGeom>
          <a:noFill/>
        </p:spPr>
        <p:txBody>
          <a:bodyPr wrap="square" rtlCol="0">
            <a:spAutoFit/>
          </a:bodyPr>
          <a:lstStyle/>
          <a:p>
            <a:pPr fontAlgn="auto">
              <a:spcBef>
                <a:spcPts val="0"/>
              </a:spcBef>
              <a:spcAft>
                <a:spcPts val="0"/>
              </a:spcAft>
            </a:pPr>
            <a:r>
              <a:rPr lang="zh-CN" altLang="en-US" sz="2000" b="0" i="0" dirty="0">
                <a:solidFill>
                  <a:srgbClr val="404040"/>
                </a:solidFill>
                <a:effectLst/>
                <a:latin typeface="+mn-ea"/>
              </a:rPr>
              <a:t>    </a:t>
            </a:r>
            <a:endParaRPr lang="zh-CN" altLang="en-US" sz="2000" dirty="0">
              <a:solidFill>
                <a:schemeClr val="tx1">
                  <a:lumMod val="65000"/>
                  <a:lumOff val="35000"/>
                </a:schemeClr>
              </a:solidFill>
              <a:latin typeface="+mn-ea"/>
            </a:endParaRPr>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kumimoji="1" lang="zh-CN" altLang="en-US" sz="1800" b="0" dirty="0">
                <a:ln w="0"/>
                <a:solidFill>
                  <a:schemeClr val="accent1"/>
                </a:solidFill>
                <a:effectLst>
                  <a:outerShdw blurRad="38100" dist="25400" dir="5400000" algn="ctr" rotWithShape="0">
                    <a:srgbClr val="6E747A">
                      <a:alpha val="43000"/>
                    </a:srgbClr>
                  </a:outerShdw>
                </a:effectLst>
              </a:rPr>
              <a:t>在线教育行业的优势和机遇</a:t>
            </a:r>
            <a:endParaRPr kumimoji="1" lang="zh-CN" altLang="en-US" sz="1800" b="0" dirty="0">
              <a:ln w="0"/>
              <a:solidFill>
                <a:schemeClr val="accent1"/>
              </a:solidFill>
              <a:effectLst>
                <a:outerShdw blurRad="38100" dist="25400" dir="5400000" algn="ctr" rotWithShape="0">
                  <a:srgbClr val="6E747A">
                    <a:alpha val="43000"/>
                  </a:srgbClr>
                </a:outerShdw>
              </a:effectLst>
            </a:endParaRPr>
          </a:p>
        </p:txBody>
      </p:sp>
      <p:sp>
        <p:nvSpPr>
          <p:cNvPr id="4" name="文本占位符 3"/>
          <p:cNvSpPr>
            <a:spLocks noGrp="1"/>
          </p:cNvSpPr>
          <p:nvPr>
            <p:ph type="body" sz="quarter" idx="10"/>
          </p:nvPr>
        </p:nvSpPr>
        <p:spPr/>
        <p:txBody>
          <a:bodyPr/>
          <a:lstStyle/>
          <a:p>
            <a:r>
              <a:rPr kumimoji="1" lang="zh-CN" altLang="en-US" sz="2400" dirty="0"/>
              <a:t>（一）优势</a:t>
            </a:r>
            <a:endParaRPr kumimoji="1" lang="zh-CN" altLang="en-US" sz="2400" dirty="0"/>
          </a:p>
        </p:txBody>
      </p:sp>
      <p:sp>
        <p:nvSpPr>
          <p:cNvPr id="5" name="文本占位符 4"/>
          <p:cNvSpPr>
            <a:spLocks noGrp="1"/>
          </p:cNvSpPr>
          <p:nvPr>
            <p:ph type="body" sz="quarter" idx="11"/>
          </p:nvPr>
        </p:nvSpPr>
        <p:spPr>
          <a:xfrm>
            <a:off x="710880" y="1656001"/>
            <a:ext cx="10561958" cy="1044338"/>
          </a:xfrm>
        </p:spPr>
        <p:txBody>
          <a:bodyPr/>
          <a:lstStyle/>
          <a:p>
            <a:pPr fontAlgn="auto">
              <a:spcBef>
                <a:spcPts val="0"/>
              </a:spcBef>
              <a:spcAft>
                <a:spcPts val="0"/>
              </a:spcAft>
            </a:pPr>
            <a:r>
              <a:rPr lang="en-US" altLang="zh-CN" sz="2000" dirty="0"/>
              <a:t>        1.</a:t>
            </a:r>
            <a:r>
              <a:rPr lang="zh-CN" altLang="en-US" sz="2000" dirty="0"/>
              <a:t>在线教育降低了成本，通过在线服务打通了教育者和学习者之间的空间壁垒，并且大大的节省了时间。</a:t>
            </a:r>
            <a:endParaRPr lang="en-US" altLang="zh-CN" sz="2000" dirty="0"/>
          </a:p>
        </p:txBody>
      </p:sp>
      <p:sp>
        <p:nvSpPr>
          <p:cNvPr id="2" name="Rectangle 1"/>
          <p:cNvSpPr>
            <a:spLocks noChangeArrowheads="1"/>
          </p:cNvSpPr>
          <p:nvPr/>
        </p:nvSpPr>
        <p:spPr bwMode="auto">
          <a:xfrm>
            <a:off x="0" y="-149483"/>
            <a:ext cx="205505"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600" b="0" i="0" u="none" strike="noStrike" cap="none" normalizeH="0" baseline="0" dirty="0">
                <a:ln>
                  <a:noFill/>
                </a:ln>
                <a:solidFill>
                  <a:schemeClr val="tx1"/>
                </a:solidFill>
                <a:effectLst/>
                <a:latin typeface="Arial" panose="020B0604020202020204" pitchFamily="34" charset="0"/>
              </a:rPr>
              <a:t> </a:t>
            </a: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
        <p:nvSpPr>
          <p:cNvPr id="7" name="文本框 6"/>
          <p:cNvSpPr txBox="1"/>
          <p:nvPr/>
        </p:nvSpPr>
        <p:spPr>
          <a:xfrm>
            <a:off x="856058" y="2753587"/>
            <a:ext cx="10408444" cy="966547"/>
          </a:xfrm>
          <a:prstGeom prst="rect">
            <a:avLst/>
          </a:prstGeom>
          <a:noFill/>
        </p:spPr>
        <p:txBody>
          <a:bodyPr wrap="square" rtlCol="0">
            <a:spAutoFit/>
          </a:bodyPr>
          <a:lstStyle/>
          <a:p>
            <a:pPr eaLnBrk="0" hangingPunct="0">
              <a:lnSpc>
                <a:spcPct val="150000"/>
              </a:lnSpc>
              <a:defRPr/>
            </a:pPr>
            <a:r>
              <a:rPr lang="en-US" altLang="zh-CN" sz="2000" dirty="0">
                <a:solidFill>
                  <a:prstClr val="black">
                    <a:lumMod val="85000"/>
                    <a:lumOff val="15000"/>
                  </a:prstClr>
                </a:solidFill>
                <a:ea typeface="阿里巴巴普惠体" panose="00020600040101010101" pitchFamily="18" charset="-122"/>
              </a:rPr>
              <a:t>        </a:t>
            </a:r>
            <a:r>
              <a:rPr lang="en-US" altLang="zh-CN" sz="2000" dirty="0"/>
              <a:t>2.</a:t>
            </a:r>
            <a:r>
              <a:rPr lang="zh-CN" altLang="en-US" sz="2000" dirty="0">
                <a:solidFill>
                  <a:prstClr val="black">
                    <a:lumMod val="85000"/>
                    <a:lumOff val="15000"/>
                  </a:prstClr>
                </a:solidFill>
                <a:ea typeface="阿里巴巴普惠体" panose="00020600040101010101" pitchFamily="18" charset="-122"/>
              </a:rPr>
              <a:t>在线</a:t>
            </a:r>
            <a:r>
              <a:rPr kumimoji="0" lang="zh-CN" altLang="en-US" sz="2000" b="0" i="0" u="none" strike="noStrike" kern="1200" cap="none" spc="0" normalizeH="0" baseline="0" noProof="0" dirty="0">
                <a:ln>
                  <a:noFill/>
                </a:ln>
                <a:solidFill>
                  <a:prstClr val="black">
                    <a:lumMod val="85000"/>
                    <a:lumOff val="15000"/>
                  </a:prstClr>
                </a:solidFill>
                <a:effectLst/>
                <a:uLnTx/>
                <a:uFillTx/>
                <a:ea typeface="阿里巴巴普惠体" panose="00020600040101010101" pitchFamily="18" charset="-122"/>
              </a:rPr>
              <a:t>教育突破了地域的限制，使得优质的教育资源得到合理的配置。在线教育让教育</a:t>
            </a:r>
            <a:endParaRPr kumimoji="0" lang="en-US" altLang="zh-CN" sz="2000" b="0" i="0" u="none" strike="noStrike" kern="1200" cap="none" spc="0" normalizeH="0" baseline="0" noProof="0" dirty="0">
              <a:ln>
                <a:noFill/>
              </a:ln>
              <a:solidFill>
                <a:prstClr val="black">
                  <a:lumMod val="85000"/>
                  <a:lumOff val="15000"/>
                </a:prstClr>
              </a:solidFill>
              <a:effectLst/>
              <a:uLnTx/>
              <a:uFillTx/>
              <a:ea typeface="阿里巴巴普惠体" panose="00020600040101010101" pitchFamily="18" charset="-122"/>
            </a:endParaRPr>
          </a:p>
          <a:p>
            <a:pPr marL="0" marR="0" lvl="0" indent="0" algn="l" defTabSz="914400" rtl="0" eaLnBrk="0" fontAlgn="auto" latinLnBrk="0" hangingPunct="0">
              <a:lnSpc>
                <a:spcPct val="150000"/>
              </a:lnSpc>
              <a:spcBef>
                <a:spcPts val="0"/>
              </a:spcBef>
              <a:spcAft>
                <a:spcPts val="0"/>
              </a:spcAft>
              <a:buClrTx/>
              <a:buSzTx/>
              <a:buFont typeface="Arial" panose="020B0604020202020204" pitchFamily="34" charset="0"/>
              <a:buNone/>
              <a:defRPr/>
            </a:pPr>
            <a:r>
              <a:rPr kumimoji="0" lang="zh-CN" altLang="en-US" sz="2000" b="0" i="0" u="none" strike="noStrike" kern="1200" cap="none" spc="0" normalizeH="0" baseline="0" noProof="0" dirty="0">
                <a:ln>
                  <a:noFill/>
                </a:ln>
                <a:solidFill>
                  <a:prstClr val="black">
                    <a:lumMod val="85000"/>
                    <a:lumOff val="15000"/>
                  </a:prstClr>
                </a:solidFill>
                <a:effectLst/>
                <a:uLnTx/>
                <a:uFillTx/>
                <a:ea typeface="阿里巴巴普惠体" panose="00020600040101010101" pitchFamily="18" charset="-122"/>
              </a:rPr>
              <a:t>资源利用最大化。</a:t>
            </a:r>
            <a:endParaRPr kumimoji="0" lang="en-US" altLang="zh-CN" sz="2000" b="0" i="0" u="none" strike="noStrike" kern="1200" cap="none" spc="0" normalizeH="0" baseline="0" noProof="0" dirty="0">
              <a:ln>
                <a:noFill/>
              </a:ln>
              <a:solidFill>
                <a:prstClr val="black">
                  <a:lumMod val="85000"/>
                  <a:lumOff val="15000"/>
                </a:prstClr>
              </a:solidFill>
              <a:effectLst/>
              <a:uLnTx/>
              <a:uFillTx/>
              <a:ea typeface="阿里巴巴普惠体" panose="00020600040101010101" pitchFamily="18" charset="-122"/>
            </a:endParaRPr>
          </a:p>
        </p:txBody>
      </p:sp>
      <p:sp>
        <p:nvSpPr>
          <p:cNvPr id="9" name="文本框 8"/>
          <p:cNvSpPr txBox="1"/>
          <p:nvPr/>
        </p:nvSpPr>
        <p:spPr>
          <a:xfrm>
            <a:off x="856058" y="4100513"/>
            <a:ext cx="10259617" cy="1428211"/>
          </a:xfrm>
          <a:prstGeom prst="rect">
            <a:avLst/>
          </a:prstGeom>
          <a:noFill/>
        </p:spPr>
        <p:txBody>
          <a:bodyPr wrap="square" rtlCol="0">
            <a:spAutoFit/>
          </a:bodyPr>
          <a:lstStyle/>
          <a:p>
            <a:pPr eaLnBrk="0" fontAlgn="auto" hangingPunct="0">
              <a:lnSpc>
                <a:spcPct val="150000"/>
              </a:lnSpc>
              <a:spcBef>
                <a:spcPts val="0"/>
              </a:spcBef>
              <a:spcAft>
                <a:spcPts val="0"/>
              </a:spcAft>
              <a:defRPr/>
            </a:pPr>
            <a:r>
              <a:rPr lang="en-US" altLang="zh-CN" sz="2000" dirty="0">
                <a:solidFill>
                  <a:prstClr val="black">
                    <a:lumMod val="85000"/>
                    <a:lumOff val="15000"/>
                  </a:prstClr>
                </a:solidFill>
                <a:ea typeface="阿里巴巴普惠体" panose="00020600040101010101" pitchFamily="18" charset="-122"/>
              </a:rPr>
              <a:t>         3.</a:t>
            </a:r>
            <a:r>
              <a:rPr lang="zh-CN" altLang="en-US" sz="2000" dirty="0">
                <a:solidFill>
                  <a:prstClr val="black">
                    <a:lumMod val="85000"/>
                    <a:lumOff val="15000"/>
                  </a:prstClr>
                </a:solidFill>
                <a:ea typeface="阿里巴巴普惠体" panose="00020600040101010101" pitchFamily="18" charset="-122"/>
              </a:rPr>
              <a:t>在线教育让学生更有自主性，学生可以自由的安排学习时间。在线教育没有固定的课堂，无论你在什么地方，都可以听课。没有老师盯着、没有严肃的课堂，学习时也会更加轻松。正是这些优势，给在线教育提供了市场。</a:t>
            </a:r>
            <a:endParaRPr lang="zh-CN" altLang="en-US" sz="2000" dirty="0">
              <a:solidFill>
                <a:prstClr val="black">
                  <a:lumMod val="85000"/>
                  <a:lumOff val="15000"/>
                </a:prstClr>
              </a:solidFill>
              <a:ea typeface="阿里巴巴普惠体" panose="00020600040101010101" pitchFamily="18" charset="-122"/>
            </a:endParaRPr>
          </a:p>
        </p:txBody>
      </p:sp>
    </p:spTree>
  </p:cSld>
  <p:clrMapOvr>
    <a:masterClrMapping/>
  </p:clrMapOvr>
</p:sld>
</file>

<file path=ppt/tags/tag1.xml><?xml version="1.0" encoding="utf-8"?>
<p:tagLst xmlns:p="http://schemas.openxmlformats.org/presentationml/2006/main">
  <p:tag name="KSO_WM_UNIT_PLACING_PICTURE_USER_VIEWPORT" val="{&quot;height&quot;:6108,&quot;width&quot;:9096}"/>
</p:tagLst>
</file>

<file path=ppt/tags/tag2.xml><?xml version="1.0" encoding="utf-8"?>
<p:tagLst xmlns:p="http://schemas.openxmlformats.org/presentationml/2006/main">
  <p:tag name="KSO_WPP_MARK_KEY" val="fe253c40-dcd5-48fa-a7a3-6e2893fc4676"/>
  <p:tag name="COMMONDATA" val="eyJoZGlkIjoiOThjYjYwYWY4YmUxNzU1NmU1Y2Y2YWRkNjgyOGU2YTIifQ=="/>
</p:tagLst>
</file>

<file path=ppt/theme/theme1.xml><?xml version="1.0" encoding="utf-8"?>
<a:theme xmlns:a="http://schemas.openxmlformats.org/drawingml/2006/main" name="封面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目录">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a:spAutoFit/>
      </a:bodyPr>
      <a:lstStyle>
        <a:defPPr fontAlgn="auto">
          <a:spcBef>
            <a:spcPts val="0"/>
          </a:spcBef>
          <a:spcAft>
            <a:spcPts val="0"/>
          </a:spcAft>
          <a:defRPr sz="1050" dirty="0">
            <a:solidFill>
              <a:schemeClr val="tx1">
                <a:lumMod val="65000"/>
                <a:lumOff val="35000"/>
              </a:schemeClr>
            </a:solidFill>
            <a:latin typeface="+mn-lt"/>
            <a:ea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学习目标">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a:spAutoFit/>
      </a:bodyPr>
      <a:lstStyle>
        <a:defPPr fontAlgn="auto">
          <a:spcBef>
            <a:spcPts val="0"/>
          </a:spcBef>
          <a:spcAft>
            <a:spcPts val="0"/>
          </a:spcAft>
          <a:defRPr sz="1050" dirty="0">
            <a:solidFill>
              <a:schemeClr val="tx1">
                <a:lumMod val="65000"/>
                <a:lumOff val="35000"/>
              </a:schemeClr>
            </a:solidFill>
            <a:latin typeface="+mn-lt"/>
            <a:ea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章节页版式（一级+二级标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章节页版式（一级标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正文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a:spAutoFit/>
      </a:bodyPr>
      <a:lstStyle>
        <a:defPPr fontAlgn="auto">
          <a:spcBef>
            <a:spcPts val="0"/>
          </a:spcBef>
          <a:spcAft>
            <a:spcPts val="0"/>
          </a:spcAft>
          <a:defRPr sz="1050" dirty="0">
            <a:solidFill>
              <a:schemeClr val="tx1">
                <a:lumMod val="65000"/>
                <a:lumOff val="35000"/>
              </a:schemeClr>
            </a:solidFill>
            <a:latin typeface="+mn-lt"/>
            <a:ea typeface="+mn-ea"/>
          </a:defRPr>
        </a:defPPr>
      </a:lstStyle>
    </a:txDef>
  </a:objectDefaul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5_结束页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Calibri"/>
        <a:ea typeface="黑体"/>
        <a:cs typeface=""/>
      </a:majorFont>
      <a:minorFont>
        <a:latin typeface="Calibri"/>
        <a:ea typeface="黑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4038</Words>
  <Application>WPS 演示</Application>
  <PresentationFormat>宽屏</PresentationFormat>
  <Paragraphs>364</Paragraphs>
  <Slides>43</Slides>
  <Notes>0</Notes>
  <HiddenSlides>0</HiddenSlides>
  <MMClips>0</MMClips>
  <ScaleCrop>false</ScaleCrop>
  <HeadingPairs>
    <vt:vector size="6" baseType="variant">
      <vt:variant>
        <vt:lpstr>已用的字体</vt:lpstr>
      </vt:variant>
      <vt:variant>
        <vt:i4>17</vt:i4>
      </vt:variant>
      <vt:variant>
        <vt:lpstr>主题</vt:lpstr>
      </vt:variant>
      <vt:variant>
        <vt:i4>7</vt:i4>
      </vt:variant>
      <vt:variant>
        <vt:lpstr>幻灯片标题</vt:lpstr>
      </vt:variant>
      <vt:variant>
        <vt:i4>43</vt:i4>
      </vt:variant>
    </vt:vector>
  </HeadingPairs>
  <TitlesOfParts>
    <vt:vector size="67" baseType="lpstr">
      <vt:lpstr>Arial</vt:lpstr>
      <vt:lpstr>宋体</vt:lpstr>
      <vt:lpstr>Wingdings</vt:lpstr>
      <vt:lpstr>Calibri</vt:lpstr>
      <vt:lpstr>黑体</vt:lpstr>
      <vt:lpstr>Alibaba PuHuiTi B</vt:lpstr>
      <vt:lpstr>Alibaba PuHuiTi R</vt:lpstr>
      <vt:lpstr>Segoe UI</vt:lpstr>
      <vt:lpstr>微软雅黑</vt:lpstr>
      <vt:lpstr>Verdana</vt:lpstr>
      <vt:lpstr>阿里巴巴普惠体</vt:lpstr>
      <vt:lpstr>Alibaba PuHuiTi M</vt:lpstr>
      <vt:lpstr>Segoe UI Light</vt:lpstr>
      <vt:lpstr>微软雅黑 Light</vt:lpstr>
      <vt:lpstr>等线</vt:lpstr>
      <vt:lpstr>Arial Unicode MS</vt:lpstr>
      <vt:lpstr>楷体</vt:lpstr>
      <vt:lpstr>封面2</vt:lpstr>
      <vt:lpstr>目录</vt:lpstr>
      <vt:lpstr>学习目标</vt:lpstr>
      <vt:lpstr>章节页版式（一级+二级标题）</vt:lpstr>
      <vt:lpstr>章节页版式（一级标题）</vt:lpstr>
      <vt:lpstr>正文设计方案</vt:lpstr>
      <vt:lpstr>5_结束页设计方案</vt:lpstr>
      <vt:lpstr>在线教育项目汇报</vt:lpstr>
      <vt:lpstr>PowerPoint 演示文稿</vt:lpstr>
      <vt:lpstr>在线教育需求分析背景</vt:lpstr>
      <vt:lpstr>在线教育需求分析背景</vt:lpstr>
      <vt:lpstr>在线教育需求分析背景</vt:lpstr>
      <vt:lpstr>在线教育需求分析背景</vt:lpstr>
      <vt:lpstr>在线教育行业的优势和机遇</vt:lpstr>
      <vt:lpstr>在线教育行业的优势和机遇</vt:lpstr>
      <vt:lpstr>在线教育行业的优势和机遇</vt:lpstr>
      <vt:lpstr>在线教育行业的优势和机遇</vt:lpstr>
      <vt:lpstr>在线教育行业的优势和机遇</vt:lpstr>
      <vt:lpstr>PowerPoint 演示文稿</vt:lpstr>
      <vt:lpstr>在线教育分析成果汇报</vt:lpstr>
      <vt:lpstr>PowerPoint 演示文稿</vt:lpstr>
      <vt:lpstr>PowerPoint 演示文稿</vt:lpstr>
      <vt:lpstr>在线教育分析成果汇报</vt:lpstr>
      <vt:lpstr>在线教育分析成果汇报</vt:lpstr>
      <vt:lpstr>在线教育分析成果汇报</vt:lpstr>
      <vt:lpstr>在线教育分析成果汇报</vt:lpstr>
      <vt:lpstr>PowerPoint 演示文稿</vt:lpstr>
      <vt:lpstr>建仓过程概述（仅全量操作）</vt:lpstr>
      <vt:lpstr>在线教育分析成果汇报</vt:lpstr>
      <vt:lpstr>在线教育分析成果汇报</vt:lpstr>
      <vt:lpstr>在线教育分析成果汇报</vt:lpstr>
      <vt:lpstr>建仓过程概述</vt:lpstr>
      <vt:lpstr>建仓过程概述</vt:lpstr>
      <vt:lpstr>建仓过程概述</vt:lpstr>
      <vt:lpstr>建仓过程概述</vt:lpstr>
      <vt:lpstr>建仓过程概述</vt:lpstr>
      <vt:lpstr>建仓过程概述</vt:lpstr>
      <vt:lpstr>建仓过程概述</vt:lpstr>
      <vt:lpstr>建仓过程概述</vt:lpstr>
      <vt:lpstr>建仓过程概述</vt:lpstr>
      <vt:lpstr>团队的努力</vt:lpstr>
      <vt:lpstr>团队的努力</vt:lpstr>
      <vt:lpstr>团队的努力</vt:lpstr>
      <vt:lpstr>团队的努力</vt:lpstr>
      <vt:lpstr>PowerPoint 演示文稿</vt:lpstr>
      <vt:lpstr>存在的问题</vt:lpstr>
      <vt:lpstr>PowerPoint 演示文稿</vt:lpstr>
      <vt:lpstr>解决的办法，下一步学习计划</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8802</dc:creator>
  <cp:lastModifiedBy>深圳_程康_第六组</cp:lastModifiedBy>
  <cp:revision>460</cp:revision>
  <dcterms:created xsi:type="dcterms:W3CDTF">2020-03-31T02:23:00Z</dcterms:created>
  <dcterms:modified xsi:type="dcterms:W3CDTF">2022-06-22T08:51:07Z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8C258B7054514F71A757E79763D06284</vt:lpwstr>
  </property>
  <property fmtid="{D5CDD505-2E9C-101B-9397-08002B2CF9AE}" pid="3" name="KSOProductBuildVer">
    <vt:lpwstr>2052-11.1.0.11744</vt:lpwstr>
  </property>
</Properties>
</file>

<file path=docProps/thumbnail.jpeg>
</file>